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8" r:id="rId2"/>
    <p:sldId id="257" r:id="rId3"/>
    <p:sldId id="287" r:id="rId4"/>
    <p:sldId id="273" r:id="rId5"/>
    <p:sldId id="289" r:id="rId6"/>
    <p:sldId id="328" r:id="rId7"/>
    <p:sldId id="329" r:id="rId8"/>
    <p:sldId id="331" r:id="rId9"/>
    <p:sldId id="291" r:id="rId10"/>
    <p:sldId id="292" r:id="rId11"/>
    <p:sldId id="297" r:id="rId12"/>
    <p:sldId id="296" r:id="rId13"/>
    <p:sldId id="313" r:id="rId14"/>
    <p:sldId id="314" r:id="rId15"/>
    <p:sldId id="315" r:id="rId16"/>
    <p:sldId id="316" r:id="rId17"/>
    <p:sldId id="298" r:id="rId18"/>
    <p:sldId id="294" r:id="rId19"/>
    <p:sldId id="304" r:id="rId20"/>
    <p:sldId id="305" r:id="rId21"/>
    <p:sldId id="327" r:id="rId22"/>
    <p:sldId id="306" r:id="rId23"/>
    <p:sldId id="308" r:id="rId24"/>
    <p:sldId id="309" r:id="rId25"/>
    <p:sldId id="332" r:id="rId26"/>
    <p:sldId id="285" r:id="rId27"/>
  </p:sldIdLst>
  <p:sldSz cx="11557000" cy="650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0" userDrawn="1">
          <p15:clr>
            <a:srgbClr val="A4A3A4"/>
          </p15:clr>
        </p15:guide>
        <p15:guide id="2" pos="28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用户" initials="W用" lastIdx="2" clrIdx="0">
    <p:extLst>
      <p:ext uri="{19B8F6BF-5375-455C-9EA6-DF929625EA0E}">
        <p15:presenceInfo xmlns:p15="http://schemas.microsoft.com/office/powerpoint/2012/main" userId="Windows 用户"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6CA"/>
    <a:srgbClr val="0066FF"/>
    <a:srgbClr val="CC00CC"/>
    <a:srgbClr val="FFCCFF"/>
    <a:srgbClr val="CC3399"/>
    <a:srgbClr val="069B87"/>
    <a:srgbClr val="0099CC"/>
    <a:srgbClr val="FF00FF"/>
    <a:srgbClr val="CC00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62" autoAdjust="0"/>
    <p:restoredTop sz="96525" autoAdjust="0"/>
  </p:normalViewPr>
  <p:slideViewPr>
    <p:cSldViewPr>
      <p:cViewPr varScale="1">
        <p:scale>
          <a:sx n="90" d="100"/>
          <a:sy n="90" d="100"/>
        </p:scale>
        <p:origin x="82" y="62"/>
      </p:cViewPr>
      <p:guideLst>
        <p:guide orient="horz" pos="2240"/>
        <p:guide pos="2872"/>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05T11:28:39.071" idx="2">
    <p:pos x="10" y="1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D1331F-8FAF-4CC3-BB7C-17086B18BA97}" type="datetimeFigureOut">
              <a:rPr lang="zh-CN" altLang="en-US" smtClean="0"/>
              <a:pPr/>
              <a:t>2023/7/23</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EA207D-23A1-437C-8D51-E71B0B7B641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EA207D-23A1-437C-8D51-E71B0B7B641C}" type="slidenum">
              <a:rPr lang="zh-CN" altLang="en-US" smtClean="0"/>
              <a:pPr/>
              <a:t>1</a:t>
            </a:fld>
            <a:endParaRPr lang="zh-CN" altLang="en-US"/>
          </a:p>
        </p:txBody>
      </p:sp>
    </p:spTree>
    <p:extLst>
      <p:ext uri="{BB962C8B-B14F-4D97-AF65-F5344CB8AC3E}">
        <p14:creationId xmlns:p14="http://schemas.microsoft.com/office/powerpoint/2010/main" val="4220857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EA207D-23A1-437C-8D51-E71B0B7B641C}" type="slidenum">
              <a:rPr lang="zh-CN" altLang="en-US" smtClean="0"/>
              <a:pPr/>
              <a:t>13</a:t>
            </a:fld>
            <a:endParaRPr lang="zh-CN" altLang="en-US"/>
          </a:p>
        </p:txBody>
      </p:sp>
    </p:spTree>
    <p:extLst>
      <p:ext uri="{BB962C8B-B14F-4D97-AF65-F5344CB8AC3E}">
        <p14:creationId xmlns:p14="http://schemas.microsoft.com/office/powerpoint/2010/main" val="782954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EA207D-23A1-437C-8D51-E71B0B7B641C}" type="slidenum">
              <a:rPr lang="zh-CN" altLang="en-US" smtClean="0"/>
              <a:pPr/>
              <a:t>14</a:t>
            </a:fld>
            <a:endParaRPr lang="zh-CN" altLang="en-US"/>
          </a:p>
        </p:txBody>
      </p:sp>
    </p:spTree>
    <p:extLst>
      <p:ext uri="{BB962C8B-B14F-4D97-AF65-F5344CB8AC3E}">
        <p14:creationId xmlns:p14="http://schemas.microsoft.com/office/powerpoint/2010/main" val="1485130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EA207D-23A1-437C-8D51-E71B0B7B641C}" type="slidenum">
              <a:rPr lang="zh-CN" altLang="en-US" smtClean="0"/>
              <a:pPr/>
              <a:t>15</a:t>
            </a:fld>
            <a:endParaRPr lang="zh-CN" altLang="en-US"/>
          </a:p>
        </p:txBody>
      </p:sp>
    </p:spTree>
    <p:extLst>
      <p:ext uri="{BB962C8B-B14F-4D97-AF65-F5344CB8AC3E}">
        <p14:creationId xmlns:p14="http://schemas.microsoft.com/office/powerpoint/2010/main" val="3551492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EA207D-23A1-437C-8D51-E71B0B7B641C}" type="slidenum">
              <a:rPr lang="zh-CN" altLang="en-US" smtClean="0"/>
              <a:pPr/>
              <a:t>16</a:t>
            </a:fld>
            <a:endParaRPr lang="zh-CN" altLang="en-US"/>
          </a:p>
        </p:txBody>
      </p:sp>
    </p:spTree>
    <p:extLst>
      <p:ext uri="{BB962C8B-B14F-4D97-AF65-F5344CB8AC3E}">
        <p14:creationId xmlns:p14="http://schemas.microsoft.com/office/powerpoint/2010/main" val="2497737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EA207D-23A1-437C-8D51-E71B0B7B641C}" type="slidenum">
              <a:rPr lang="zh-CN" altLang="en-US" smtClean="0"/>
              <a:pPr/>
              <a:t>18</a:t>
            </a:fld>
            <a:endParaRPr lang="zh-CN" altLang="en-US"/>
          </a:p>
        </p:txBody>
      </p:sp>
    </p:spTree>
    <p:extLst>
      <p:ext uri="{BB962C8B-B14F-4D97-AF65-F5344CB8AC3E}">
        <p14:creationId xmlns:p14="http://schemas.microsoft.com/office/powerpoint/2010/main" val="3842439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EA207D-23A1-437C-8D51-E71B0B7B641C}" type="slidenum">
              <a:rPr lang="zh-CN" altLang="en-US" smtClean="0"/>
              <a:pPr/>
              <a:t>20</a:t>
            </a:fld>
            <a:endParaRPr lang="zh-CN" altLang="en-US"/>
          </a:p>
        </p:txBody>
      </p:sp>
    </p:spTree>
    <p:extLst>
      <p:ext uri="{BB962C8B-B14F-4D97-AF65-F5344CB8AC3E}">
        <p14:creationId xmlns:p14="http://schemas.microsoft.com/office/powerpoint/2010/main" val="178760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EA207D-23A1-437C-8D51-E71B0B7B641C}" type="slidenum">
              <a:rPr lang="zh-CN" altLang="en-US" smtClean="0"/>
              <a:pPr/>
              <a:t>24</a:t>
            </a:fld>
            <a:endParaRPr lang="zh-CN" altLang="en-US"/>
          </a:p>
        </p:txBody>
      </p:sp>
    </p:spTree>
    <p:extLst>
      <p:ext uri="{BB962C8B-B14F-4D97-AF65-F5344CB8AC3E}">
        <p14:creationId xmlns:p14="http://schemas.microsoft.com/office/powerpoint/2010/main" val="3404428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EA207D-23A1-437C-8D51-E71B0B7B641C}" type="slidenum">
              <a:rPr lang="zh-CN" altLang="en-US" smtClean="0"/>
              <a:pPr/>
              <a:t>25</a:t>
            </a:fld>
            <a:endParaRPr lang="zh-CN" altLang="en-US"/>
          </a:p>
        </p:txBody>
      </p:sp>
    </p:spTree>
    <p:extLst>
      <p:ext uri="{BB962C8B-B14F-4D97-AF65-F5344CB8AC3E}">
        <p14:creationId xmlns:p14="http://schemas.microsoft.com/office/powerpoint/2010/main" val="259421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EA207D-23A1-437C-8D51-E71B0B7B641C}" type="slidenum">
              <a:rPr lang="zh-CN" altLang="en-US" smtClean="0"/>
              <a:pPr/>
              <a:t>2</a:t>
            </a:fld>
            <a:endParaRPr lang="zh-CN" altLang="en-US"/>
          </a:p>
        </p:txBody>
      </p:sp>
    </p:spTree>
    <p:extLst>
      <p:ext uri="{BB962C8B-B14F-4D97-AF65-F5344CB8AC3E}">
        <p14:creationId xmlns:p14="http://schemas.microsoft.com/office/powerpoint/2010/main" val="3742866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EA207D-23A1-437C-8D51-E71B0B7B641C}" type="slidenum">
              <a:rPr lang="zh-CN" altLang="en-US" smtClean="0"/>
              <a:pPr/>
              <a:t>4</a:t>
            </a:fld>
            <a:endParaRPr lang="zh-CN" altLang="en-US"/>
          </a:p>
        </p:txBody>
      </p:sp>
    </p:spTree>
    <p:extLst>
      <p:ext uri="{BB962C8B-B14F-4D97-AF65-F5344CB8AC3E}">
        <p14:creationId xmlns:p14="http://schemas.microsoft.com/office/powerpoint/2010/main" val="341258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EA207D-23A1-437C-8D51-E71B0B7B641C}" type="slidenum">
              <a:rPr lang="zh-CN" altLang="en-US" smtClean="0"/>
              <a:pPr/>
              <a:t>5</a:t>
            </a:fld>
            <a:endParaRPr lang="zh-CN" altLang="en-US"/>
          </a:p>
        </p:txBody>
      </p:sp>
    </p:spTree>
    <p:extLst>
      <p:ext uri="{BB962C8B-B14F-4D97-AF65-F5344CB8AC3E}">
        <p14:creationId xmlns:p14="http://schemas.microsoft.com/office/powerpoint/2010/main" val="484203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EA207D-23A1-437C-8D51-E71B0B7B641C}" type="slidenum">
              <a:rPr lang="zh-CN" altLang="en-US" smtClean="0"/>
              <a:pPr/>
              <a:t>6</a:t>
            </a:fld>
            <a:endParaRPr lang="zh-CN" altLang="en-US"/>
          </a:p>
        </p:txBody>
      </p:sp>
    </p:spTree>
    <p:extLst>
      <p:ext uri="{BB962C8B-B14F-4D97-AF65-F5344CB8AC3E}">
        <p14:creationId xmlns:p14="http://schemas.microsoft.com/office/powerpoint/2010/main" val="1937532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EA207D-23A1-437C-8D51-E71B0B7B641C}" type="slidenum">
              <a:rPr lang="zh-CN" altLang="en-US" smtClean="0"/>
              <a:pPr/>
              <a:t>7</a:t>
            </a:fld>
            <a:endParaRPr lang="zh-CN" altLang="en-US"/>
          </a:p>
        </p:txBody>
      </p:sp>
    </p:spTree>
    <p:extLst>
      <p:ext uri="{BB962C8B-B14F-4D97-AF65-F5344CB8AC3E}">
        <p14:creationId xmlns:p14="http://schemas.microsoft.com/office/powerpoint/2010/main" val="99372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EA207D-23A1-437C-8D51-E71B0B7B641C}" type="slidenum">
              <a:rPr lang="zh-CN" altLang="en-US" smtClean="0"/>
              <a:pPr/>
              <a:t>8</a:t>
            </a:fld>
            <a:endParaRPr lang="zh-CN" altLang="en-US"/>
          </a:p>
        </p:txBody>
      </p:sp>
    </p:spTree>
    <p:extLst>
      <p:ext uri="{BB962C8B-B14F-4D97-AF65-F5344CB8AC3E}">
        <p14:creationId xmlns:p14="http://schemas.microsoft.com/office/powerpoint/2010/main" val="1265049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EA207D-23A1-437C-8D51-E71B0B7B641C}" type="slidenum">
              <a:rPr lang="zh-CN" altLang="en-US" smtClean="0"/>
              <a:pPr/>
              <a:t>10</a:t>
            </a:fld>
            <a:endParaRPr lang="zh-CN" altLang="en-US"/>
          </a:p>
        </p:txBody>
      </p:sp>
    </p:spTree>
    <p:extLst>
      <p:ext uri="{BB962C8B-B14F-4D97-AF65-F5344CB8AC3E}">
        <p14:creationId xmlns:p14="http://schemas.microsoft.com/office/powerpoint/2010/main" val="1010534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EA207D-23A1-437C-8D51-E71B0B7B641C}" type="slidenum">
              <a:rPr lang="zh-CN" altLang="en-US" smtClean="0"/>
              <a:pPr/>
              <a:t>12</a:t>
            </a:fld>
            <a:endParaRPr lang="zh-CN" altLang="en-US"/>
          </a:p>
        </p:txBody>
      </p:sp>
    </p:spTree>
    <p:extLst>
      <p:ext uri="{BB962C8B-B14F-4D97-AF65-F5344CB8AC3E}">
        <p14:creationId xmlns:p14="http://schemas.microsoft.com/office/powerpoint/2010/main" val="388003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29.png"/><Relationship Id="rId4" Type="http://schemas.openxmlformats.org/officeDocument/2006/relationships/image" Target="../media/image11.png"/><Relationship Id="rId9" Type="http://schemas.openxmlformats.org/officeDocument/2006/relationships/image" Target="../media/image28.wmf"/></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7.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4.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3.png"/><Relationship Id="rId5" Type="http://schemas.openxmlformats.org/officeDocument/2006/relationships/image" Target="../media/image16.emf"/><Relationship Id="rId10" Type="http://schemas.openxmlformats.org/officeDocument/2006/relationships/image" Target="../media/image12.png"/><Relationship Id="rId4" Type="http://schemas.openxmlformats.org/officeDocument/2006/relationships/oleObject" Target="../embeddings/oleObject2.bin"/><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image" Target="../media/image13.png"/><Relationship Id="rId5" Type="http://schemas.openxmlformats.org/officeDocument/2006/relationships/image" Target="../media/image19.emf"/><Relationship Id="rId10" Type="http://schemas.openxmlformats.org/officeDocument/2006/relationships/image" Target="../media/image12.png"/><Relationship Id="rId4" Type="http://schemas.openxmlformats.org/officeDocument/2006/relationships/oleObject" Target="../embeddings/oleObject3.bin"/><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13.png"/><Relationship Id="rId5" Type="http://schemas.openxmlformats.org/officeDocument/2006/relationships/image" Target="../media/image21.emf"/><Relationship Id="rId10" Type="http://schemas.openxmlformats.org/officeDocument/2006/relationships/image" Target="../media/image12.png"/><Relationship Id="rId4" Type="http://schemas.openxmlformats.org/officeDocument/2006/relationships/oleObject" Target="../embeddings/oleObject5.bin"/><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1828593" y="2544903"/>
            <a:ext cx="1814590" cy="1346200"/>
          </a:xfrm>
          <a:prstGeom prst="rect">
            <a:avLst/>
          </a:prstGeom>
        </p:spPr>
        <p:txBody>
          <a:bodyPr lIns="0" tIns="0" rIns="63500" rtlCol="0" anchor="t">
            <a:spAutoFit/>
          </a:bodyPr>
          <a:lstStyle/>
          <a:p>
            <a:pPr algn="ctr" latinLnBrk="1"/>
            <a:r>
              <a:rPr lang="en-US" sz="8000" dirty="0">
                <a:solidFill>
                  <a:srgbClr val="FFFFFF"/>
                </a:solidFill>
                <a:latin typeface="微软雅黑" panose="020B0503020204020204" charset="-122"/>
                <a:ea typeface="微软雅黑" panose="020B0503020204020204" charset="-122"/>
              </a:rPr>
              <a:t>01</a:t>
            </a:r>
            <a:endParaRPr lang="en-US" sz="1100" dirty="0"/>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249" y="508001"/>
            <a:ext cx="1256440" cy="1256440"/>
          </a:xfrm>
          <a:prstGeom prst="rect">
            <a:avLst/>
          </a:prstGeom>
        </p:spPr>
      </p:pic>
      <p:sp>
        <p:nvSpPr>
          <p:cNvPr id="9" name="TextBox 11">
            <a:extLst>
              <a:ext uri="{FF2B5EF4-FFF2-40B4-BE49-F238E27FC236}">
                <a16:creationId xmlns:a16="http://schemas.microsoft.com/office/drawing/2014/main" id="{AC507742-E0B9-4881-A89C-0AA1D6C6F88F}"/>
              </a:ext>
            </a:extLst>
          </p:cNvPr>
          <p:cNvSpPr txBox="1"/>
          <p:nvPr/>
        </p:nvSpPr>
        <p:spPr>
          <a:xfrm>
            <a:off x="1499075" y="920549"/>
            <a:ext cx="6144895" cy="587020"/>
          </a:xfrm>
          <a:prstGeom prst="rect">
            <a:avLst/>
          </a:prstGeom>
        </p:spPr>
        <p:txBody>
          <a:bodyPr wrap="square" lIns="0" tIns="0" rIns="63500" rtlCol="0" anchor="t">
            <a:spAutoFit/>
          </a:bodyPr>
          <a:lstStyle/>
          <a:p>
            <a:pPr algn="l" latinLnBrk="1">
              <a:lnSpc>
                <a:spcPct val="120000"/>
              </a:lnSpc>
            </a:pPr>
            <a:r>
              <a:rPr lang="en-US" altLang="zh-CN" sz="3200" b="1" dirty="0">
                <a:solidFill>
                  <a:schemeClr val="accent3">
                    <a:lumMod val="75000"/>
                  </a:schemeClr>
                </a:solidFill>
                <a:latin typeface="微软雅黑" panose="020B0503020204020204" charset="-122"/>
                <a:ea typeface="微软雅黑" panose="020B0503020204020204" charset="-122"/>
              </a:rPr>
              <a:t>  </a:t>
            </a:r>
            <a:r>
              <a:rPr lang="zh-CN" altLang="en-US" sz="2800" b="1" dirty="0">
                <a:solidFill>
                  <a:schemeClr val="accent3">
                    <a:lumMod val="75000"/>
                  </a:schemeClr>
                </a:solidFill>
                <a:latin typeface="微软雅黑" panose="020B0503020204020204" charset="-122"/>
                <a:ea typeface="微软雅黑" panose="020B0503020204020204" charset="-122"/>
              </a:rPr>
              <a:t>物理学国家级实验教学示范中心</a:t>
            </a:r>
          </a:p>
        </p:txBody>
      </p:sp>
      <p:sp>
        <p:nvSpPr>
          <p:cNvPr id="6" name="矩形 5">
            <a:extLst>
              <a:ext uri="{FF2B5EF4-FFF2-40B4-BE49-F238E27FC236}">
                <a16:creationId xmlns:a16="http://schemas.microsoft.com/office/drawing/2014/main" id="{F36973EA-A337-4EAC-8941-31BCD0C0D16B}"/>
              </a:ext>
            </a:extLst>
          </p:cNvPr>
          <p:cNvSpPr/>
          <p:nvPr/>
        </p:nvSpPr>
        <p:spPr>
          <a:xfrm>
            <a:off x="771641" y="1530938"/>
            <a:ext cx="7187247" cy="338554"/>
          </a:xfrm>
          <a:prstGeom prst="rect">
            <a:avLst/>
          </a:prstGeom>
        </p:spPr>
        <p:txBody>
          <a:bodyPr wrap="square">
            <a:spAutoFit/>
          </a:bodyPr>
          <a:lstStyle/>
          <a:p>
            <a:pPr algn="ctr"/>
            <a:r>
              <a:rPr lang="en-US" altLang="zh-CN" sz="1600" dirty="0">
                <a:solidFill>
                  <a:srgbClr val="00B0F0"/>
                </a:solidFill>
                <a:latin typeface="Times New Roman" panose="02020603050405020304" pitchFamily="18" charset="0"/>
              </a:rPr>
              <a:t>National Demonstration Center for Experimental Physics Education</a:t>
            </a:r>
            <a:endParaRPr lang="zh-CN" altLang="en-US" sz="1600" dirty="0">
              <a:solidFill>
                <a:srgbClr val="00B0F0"/>
              </a:solidFill>
            </a:endParaRPr>
          </a:p>
        </p:txBody>
      </p:sp>
      <p:sp>
        <p:nvSpPr>
          <p:cNvPr id="7" name="矩形 6">
            <a:extLst>
              <a:ext uri="{FF2B5EF4-FFF2-40B4-BE49-F238E27FC236}">
                <a16:creationId xmlns:a16="http://schemas.microsoft.com/office/drawing/2014/main" id="{A0444E6A-D369-4589-B21C-888705A43905}"/>
              </a:ext>
            </a:extLst>
          </p:cNvPr>
          <p:cNvSpPr/>
          <p:nvPr/>
        </p:nvSpPr>
        <p:spPr>
          <a:xfrm>
            <a:off x="1816100" y="2637309"/>
            <a:ext cx="7391400" cy="923330"/>
          </a:xfrm>
          <a:prstGeom prst="rect">
            <a:avLst/>
          </a:prstGeom>
        </p:spPr>
        <p:txBody>
          <a:bodyPr wrap="square">
            <a:spAutoFit/>
          </a:bodyPr>
          <a:lstStyle/>
          <a:p>
            <a:pPr algn="dist"/>
            <a:r>
              <a:rPr lang="zh-CN" altLang="en-US" sz="5400" b="1" dirty="0">
                <a:solidFill>
                  <a:srgbClr val="0176CA"/>
                </a:solidFill>
                <a:latin typeface="微软雅黑" panose="020B0503020204020204" pitchFamily="34" charset="-122"/>
                <a:ea typeface="微软雅黑" panose="020B0503020204020204" pitchFamily="34" charset="-122"/>
              </a:rPr>
              <a:t>紫外可见吸收光谱</a:t>
            </a:r>
          </a:p>
        </p:txBody>
      </p:sp>
      <p:pic>
        <p:nvPicPr>
          <p:cNvPr id="13" name="图片 12">
            <a:extLst>
              <a:ext uri="{FF2B5EF4-FFF2-40B4-BE49-F238E27FC236}">
                <a16:creationId xmlns:a16="http://schemas.microsoft.com/office/drawing/2014/main" id="{502C8EB2-3BD1-468A-9A67-E069097FE998}"/>
              </a:ext>
            </a:extLst>
          </p:cNvPr>
          <p:cNvPicPr>
            <a:picLocks noChangeAspect="1"/>
          </p:cNvPicPr>
          <p:nvPr/>
        </p:nvPicPr>
        <p:blipFill>
          <a:blip r:embed="rId4" cstate="print"/>
          <a:stretch>
            <a:fillRect/>
          </a:stretch>
        </p:blipFill>
        <p:spPr>
          <a:xfrm>
            <a:off x="-1" y="3958122"/>
            <a:ext cx="3873501" cy="2543475"/>
          </a:xfrm>
          <a:prstGeom prst="rect">
            <a:avLst/>
          </a:prstGeom>
        </p:spPr>
      </p:pic>
      <p:pic>
        <p:nvPicPr>
          <p:cNvPr id="18" name="图片 17">
            <a:extLst>
              <a:ext uri="{FF2B5EF4-FFF2-40B4-BE49-F238E27FC236}">
                <a16:creationId xmlns:a16="http://schemas.microsoft.com/office/drawing/2014/main" id="{5C38EEBF-6C26-4CB9-964E-746F30F7EF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7500" y="5613400"/>
            <a:ext cx="1752600" cy="439088"/>
          </a:xfrm>
          <a:prstGeom prst="rect">
            <a:avLst/>
          </a:prstGeom>
        </p:spPr>
      </p:pic>
      <p:sp>
        <p:nvSpPr>
          <p:cNvPr id="19" name="文本框 18">
            <a:extLst>
              <a:ext uri="{FF2B5EF4-FFF2-40B4-BE49-F238E27FC236}">
                <a16:creationId xmlns:a16="http://schemas.microsoft.com/office/drawing/2014/main" id="{2FE5020E-1573-4607-B5FA-D08BA152EB5B}"/>
              </a:ext>
            </a:extLst>
          </p:cNvPr>
          <p:cNvSpPr txBox="1"/>
          <p:nvPr/>
        </p:nvSpPr>
        <p:spPr>
          <a:xfrm>
            <a:off x="4608949" y="4035330"/>
            <a:ext cx="4461478" cy="523220"/>
          </a:xfrm>
          <a:prstGeom prst="rect">
            <a:avLst/>
          </a:prstGeom>
          <a:noFill/>
        </p:spPr>
        <p:txBody>
          <a:bodyPr wrap="none" rtlCol="0">
            <a:spAutoFit/>
          </a:bodyPr>
          <a:lstStyle/>
          <a:p>
            <a:r>
              <a:rPr lang="zh-CN" altLang="en-US" sz="2800" dirty="0">
                <a:solidFill>
                  <a:srgbClr val="006666"/>
                </a:solidFill>
              </a:rPr>
              <a:t>主讲：王 涛 姜兴东 刘占伟 </a:t>
            </a:r>
          </a:p>
        </p:txBody>
      </p:sp>
      <p:pic>
        <p:nvPicPr>
          <p:cNvPr id="12" name="图片 11">
            <a:extLst>
              <a:ext uri="{FF2B5EF4-FFF2-40B4-BE49-F238E27FC236}">
                <a16:creationId xmlns:a16="http://schemas.microsoft.com/office/drawing/2014/main" id="{975AC98C-CB5B-4474-BEE4-400944C272D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4703"/>
          <a:stretch>
            <a:fillRect/>
          </a:stretch>
        </p:blipFill>
        <p:spPr>
          <a:xfrm>
            <a:off x="7627620" y="32128"/>
            <a:ext cx="3942080" cy="2239010"/>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D909308-C93E-4535-A062-D6ED33400206}"/>
              </a:ext>
            </a:extLst>
          </p:cNvPr>
          <p:cNvSpPr txBox="1"/>
          <p:nvPr/>
        </p:nvSpPr>
        <p:spPr>
          <a:xfrm>
            <a:off x="0" y="6146800"/>
            <a:ext cx="11557000" cy="354841"/>
          </a:xfrm>
          <a:prstGeom prst="rect">
            <a:avLst/>
          </a:prstGeom>
          <a:solidFill>
            <a:schemeClr val="accent5">
              <a:lumMod val="75000"/>
            </a:schemeClr>
          </a:solidFill>
          <a:ln>
            <a:noFill/>
          </a:ln>
        </p:spPr>
        <p:txBody>
          <a:bodyPr wrap="square" rtlCol="0">
            <a:spAutoFit/>
          </a:bodyPr>
          <a:lstStyle/>
          <a:p>
            <a:endParaRPr lang="zh-CN" altLang="en-US" sz="1706" dirty="0"/>
          </a:p>
        </p:txBody>
      </p:sp>
      <p:grpSp>
        <p:nvGrpSpPr>
          <p:cNvPr id="7" name="组合 6">
            <a:extLst>
              <a:ext uri="{FF2B5EF4-FFF2-40B4-BE49-F238E27FC236}">
                <a16:creationId xmlns:a16="http://schemas.microsoft.com/office/drawing/2014/main" id="{AC7B01B5-92B6-441B-A4C6-7BB8B36A0C01}"/>
              </a:ext>
            </a:extLst>
          </p:cNvPr>
          <p:cNvGrpSpPr/>
          <p:nvPr/>
        </p:nvGrpSpPr>
        <p:grpSpPr>
          <a:xfrm>
            <a:off x="5749981" y="6166971"/>
            <a:ext cx="1443569" cy="360829"/>
            <a:chOff x="414611" y="6477345"/>
            <a:chExt cx="1609033" cy="380655"/>
          </a:xfrm>
        </p:grpSpPr>
        <p:pic>
          <p:nvPicPr>
            <p:cNvPr id="9" name="图片 8">
              <a:extLst>
                <a:ext uri="{FF2B5EF4-FFF2-40B4-BE49-F238E27FC236}">
                  <a16:creationId xmlns:a16="http://schemas.microsoft.com/office/drawing/2014/main" id="{1D7943CD-44FF-4A73-AB51-422B0022C289}"/>
                </a:ext>
              </a:extLst>
            </p:cNvPr>
            <p:cNvPicPr>
              <a:picLocks noChangeAspect="1"/>
            </p:cNvPicPr>
            <p:nvPr/>
          </p:nvPicPr>
          <p:blipFill rotWithShape="1">
            <a:blip r:embed="rId3" cstate="print">
              <a:biLevel thresh="25000"/>
            </a:blip>
            <a:srcRect l="1" t="6582" r="-25334" b="26979"/>
            <a:stretch/>
          </p:blipFill>
          <p:spPr>
            <a:xfrm>
              <a:off x="414611" y="6477345"/>
              <a:ext cx="724874" cy="380655"/>
            </a:xfrm>
            <a:prstGeom prst="rect">
              <a:avLst/>
            </a:prstGeom>
          </p:spPr>
        </p:pic>
        <p:pic>
          <p:nvPicPr>
            <p:cNvPr id="10" name="图片 9">
              <a:extLst>
                <a:ext uri="{FF2B5EF4-FFF2-40B4-BE49-F238E27FC236}">
                  <a16:creationId xmlns:a16="http://schemas.microsoft.com/office/drawing/2014/main" id="{9556B8A2-D779-45B2-B57F-3546351D9ABE}"/>
                </a:ext>
              </a:extLst>
            </p:cNvPr>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l="32814" t="12432" r="55484" b="78542"/>
            <a:stretch/>
          </p:blipFill>
          <p:spPr>
            <a:xfrm rot="1259126">
              <a:off x="867397" y="6515828"/>
              <a:ext cx="402920" cy="310802"/>
            </a:xfrm>
            <a:prstGeom prst="rect">
              <a:avLst/>
            </a:prstGeom>
          </p:spPr>
        </p:pic>
        <p:pic>
          <p:nvPicPr>
            <p:cNvPr id="11" name="图片 10">
              <a:extLst>
                <a:ext uri="{FF2B5EF4-FFF2-40B4-BE49-F238E27FC236}">
                  <a16:creationId xmlns:a16="http://schemas.microsoft.com/office/drawing/2014/main" id="{D1647313-1FDD-4B3F-A500-F9E41FD2B242}"/>
                </a:ext>
              </a:extLst>
            </p:cNvPr>
            <p:cNvPicPr>
              <a:picLocks noChangeAspect="1"/>
            </p:cNvPicPr>
            <p:nvPr/>
          </p:nvPicPr>
          <p:blipFill rotWithShape="1">
            <a:blip r:embed="rId5" cstate="print"/>
            <a:srcRect t="-1" b="16526"/>
            <a:stretch/>
          </p:blipFill>
          <p:spPr>
            <a:xfrm rot="589386">
              <a:off x="1256498" y="6481317"/>
              <a:ext cx="388026" cy="326437"/>
            </a:xfrm>
            <a:prstGeom prst="rect">
              <a:avLst/>
            </a:prstGeom>
          </p:spPr>
        </p:pic>
        <p:pic>
          <p:nvPicPr>
            <p:cNvPr id="12" name="图片 11">
              <a:extLst>
                <a:ext uri="{FF2B5EF4-FFF2-40B4-BE49-F238E27FC236}">
                  <a16:creationId xmlns:a16="http://schemas.microsoft.com/office/drawing/2014/main" id="{84FED230-93E8-49CD-BA2F-4E7A1207F103}"/>
                </a:ext>
              </a:extLst>
            </p:cNvPr>
            <p:cNvPicPr>
              <a:picLocks noChangeAspect="1"/>
            </p:cNvPicPr>
            <p:nvPr/>
          </p:nvPicPr>
          <p:blipFill rotWithShape="1">
            <a:blip r:embed="rId6" cstate="print"/>
            <a:srcRect t="18211" b="8984"/>
            <a:stretch/>
          </p:blipFill>
          <p:spPr>
            <a:xfrm>
              <a:off x="1554468" y="6496881"/>
              <a:ext cx="469176" cy="341581"/>
            </a:xfrm>
            <a:prstGeom prst="rect">
              <a:avLst/>
            </a:prstGeom>
          </p:spPr>
        </p:pic>
      </p:grpSp>
      <p:grpSp>
        <p:nvGrpSpPr>
          <p:cNvPr id="5" name="组合 4">
            <a:extLst>
              <a:ext uri="{FF2B5EF4-FFF2-40B4-BE49-F238E27FC236}">
                <a16:creationId xmlns:a16="http://schemas.microsoft.com/office/drawing/2014/main" id="{99B6C397-65F9-4F2F-9844-16EC31E48F3D}"/>
              </a:ext>
            </a:extLst>
          </p:cNvPr>
          <p:cNvGrpSpPr/>
          <p:nvPr/>
        </p:nvGrpSpPr>
        <p:grpSpPr>
          <a:xfrm>
            <a:off x="7026503" y="5864580"/>
            <a:ext cx="4530497" cy="680841"/>
            <a:chOff x="7026503" y="5864580"/>
            <a:chExt cx="4530497" cy="680841"/>
          </a:xfrm>
        </p:grpSpPr>
        <p:sp>
          <p:nvSpPr>
            <p:cNvPr id="50" name="TextBox 11">
              <a:extLst>
                <a:ext uri="{FF2B5EF4-FFF2-40B4-BE49-F238E27FC236}">
                  <a16:creationId xmlns:a16="http://schemas.microsoft.com/office/drawing/2014/main" id="{E646F822-62FA-41C4-85C6-CA9990117C15}"/>
                </a:ext>
              </a:extLst>
            </p:cNvPr>
            <p:cNvSpPr txBox="1"/>
            <p:nvPr/>
          </p:nvSpPr>
          <p:spPr>
            <a:xfrm>
              <a:off x="7026503" y="5864580"/>
              <a:ext cx="4474868" cy="587020"/>
            </a:xfrm>
            <a:prstGeom prst="rect">
              <a:avLst/>
            </a:prstGeom>
          </p:spPr>
          <p:txBody>
            <a:bodyPr wrap="square" lIns="0" tIns="0" rIns="63500" rtlCol="0" anchor="t">
              <a:spAutoFit/>
            </a:bodyPr>
            <a:lstStyle/>
            <a:p>
              <a:pPr algn="dist" latinLnBrk="1">
                <a:lnSpc>
                  <a:spcPct val="120000"/>
                </a:lnSpc>
              </a:pPr>
              <a:r>
                <a:rPr lang="en-US" altLang="zh-CN" sz="3200" b="1" dirty="0">
                  <a:solidFill>
                    <a:schemeClr val="accent3">
                      <a:lumMod val="75000"/>
                    </a:schemeClr>
                  </a:solidFill>
                  <a:latin typeface="微软雅黑" panose="020B0503020204020204" charset="-122"/>
                  <a:ea typeface="微软雅黑" panose="020B0503020204020204" charset="-122"/>
                </a:rPr>
                <a:t>  </a:t>
              </a:r>
              <a:r>
                <a:rPr lang="zh-CN" altLang="en-US" sz="1200" dirty="0">
                  <a:solidFill>
                    <a:srgbClr val="00B0F0"/>
                  </a:solidFill>
                  <a:latin typeface="微软雅黑" panose="020B0503020204020204" charset="-122"/>
                  <a:ea typeface="微软雅黑" panose="020B0503020204020204" charset="-122"/>
                </a:rPr>
                <a:t>物理学国家级实验教学示范中心</a:t>
              </a:r>
            </a:p>
          </p:txBody>
        </p:sp>
        <p:sp>
          <p:nvSpPr>
            <p:cNvPr id="2" name="矩形 1">
              <a:extLst>
                <a:ext uri="{FF2B5EF4-FFF2-40B4-BE49-F238E27FC236}">
                  <a16:creationId xmlns:a16="http://schemas.microsoft.com/office/drawing/2014/main" id="{A5593885-688A-4858-BFBD-C1DEE321F51D}"/>
                </a:ext>
              </a:extLst>
            </p:cNvPr>
            <p:cNvSpPr/>
            <p:nvPr/>
          </p:nvSpPr>
          <p:spPr>
            <a:xfrm>
              <a:off x="7175745" y="6299200"/>
              <a:ext cx="4381255" cy="246221"/>
            </a:xfrm>
            <a:prstGeom prst="rect">
              <a:avLst/>
            </a:prstGeom>
          </p:spPr>
          <p:txBody>
            <a:bodyPr wrap="square">
              <a:spAutoFit/>
            </a:bodyPr>
            <a:lstStyle/>
            <a:p>
              <a:pPr algn="dist"/>
              <a:r>
                <a:rPr lang="en-US" altLang="zh-CN" sz="1000" dirty="0">
                  <a:solidFill>
                    <a:srgbClr val="00B050"/>
                  </a:solidFill>
                  <a:latin typeface="Times New Roman" panose="02020603050405020304" pitchFamily="18" charset="0"/>
                </a:rPr>
                <a:t>National Demonstration Center for Experimental Physics Education</a:t>
              </a:r>
              <a:endParaRPr lang="zh-CN" altLang="en-US" sz="1000" dirty="0">
                <a:solidFill>
                  <a:srgbClr val="00B050"/>
                </a:solidFill>
              </a:endParaRPr>
            </a:p>
          </p:txBody>
        </p:sp>
      </p:grpSp>
      <p:cxnSp>
        <p:nvCxnSpPr>
          <p:cNvPr id="31" name="直接连接符 30">
            <a:extLst>
              <a:ext uri="{FF2B5EF4-FFF2-40B4-BE49-F238E27FC236}">
                <a16:creationId xmlns:a16="http://schemas.microsoft.com/office/drawing/2014/main" id="{787F3103-1E98-4282-A17C-C20B34E47D2E}"/>
              </a:ext>
            </a:extLst>
          </p:cNvPr>
          <p:cNvCxnSpPr>
            <a:cxnSpLocks/>
          </p:cNvCxnSpPr>
          <p:nvPr/>
        </p:nvCxnSpPr>
        <p:spPr>
          <a:xfrm>
            <a:off x="1669800" y="939226"/>
            <a:ext cx="8452100" cy="0"/>
          </a:xfrm>
          <a:prstGeom prst="line">
            <a:avLst/>
          </a:prstGeom>
          <a:noFill/>
          <a:ln w="12700" cap="flat" cmpd="sng" algn="ctr">
            <a:solidFill>
              <a:sysClr val="windowText" lastClr="000000"/>
            </a:solidFill>
            <a:prstDash val="dash"/>
          </a:ln>
          <a:effectLst/>
        </p:spPr>
      </p:cxnSp>
      <p:sp>
        <p:nvSpPr>
          <p:cNvPr id="33" name="TextBox 34">
            <a:extLst>
              <a:ext uri="{FF2B5EF4-FFF2-40B4-BE49-F238E27FC236}">
                <a16:creationId xmlns:a16="http://schemas.microsoft.com/office/drawing/2014/main" id="{9BB5CB04-6907-475A-AB75-C55719FCAE6A}"/>
              </a:ext>
            </a:extLst>
          </p:cNvPr>
          <p:cNvSpPr txBox="1"/>
          <p:nvPr/>
        </p:nvSpPr>
        <p:spPr>
          <a:xfrm>
            <a:off x="1377917" y="383852"/>
            <a:ext cx="2076209" cy="523220"/>
          </a:xfrm>
          <a:prstGeom prst="rect">
            <a:avLst/>
          </a:prstGeom>
          <a:noFill/>
        </p:spPr>
        <p:txBody>
          <a:bodyPr wrap="none" rtlCol="0">
            <a:spAutoFit/>
          </a:bodyPr>
          <a:lstStyle/>
          <a:p>
            <a:r>
              <a:rPr lang="zh-CN" altLang="en-US" sz="2000" spc="300" dirty="0">
                <a:solidFill>
                  <a:prstClr val="black"/>
                </a:solidFill>
                <a:latin typeface="宋体" panose="02010600030101010101" pitchFamily="2" charset="-122"/>
                <a:ea typeface="宋体" panose="02010600030101010101" pitchFamily="2" charset="-122"/>
              </a:rPr>
              <a:t>　</a:t>
            </a:r>
            <a:r>
              <a:rPr lang="zh-CN" altLang="en-US" sz="2800" b="1" spc="300" dirty="0">
                <a:latin typeface="宋体" panose="02010600030101010101" pitchFamily="2" charset="-122"/>
                <a:ea typeface="宋体" panose="02010600030101010101" pitchFamily="2" charset="-122"/>
              </a:rPr>
              <a:t>实验目的</a:t>
            </a:r>
          </a:p>
        </p:txBody>
      </p:sp>
      <p:cxnSp>
        <p:nvCxnSpPr>
          <p:cNvPr id="35" name="直接连接符 34">
            <a:extLst>
              <a:ext uri="{FF2B5EF4-FFF2-40B4-BE49-F238E27FC236}">
                <a16:creationId xmlns:a16="http://schemas.microsoft.com/office/drawing/2014/main" id="{419E72C9-EA40-40C1-B6DD-3F6D0722515C}"/>
              </a:ext>
            </a:extLst>
          </p:cNvPr>
          <p:cNvCxnSpPr>
            <a:cxnSpLocks/>
          </p:cNvCxnSpPr>
          <p:nvPr/>
        </p:nvCxnSpPr>
        <p:spPr>
          <a:xfrm>
            <a:off x="3500560" y="501794"/>
            <a:ext cx="0" cy="334294"/>
          </a:xfrm>
          <a:prstGeom prst="line">
            <a:avLst/>
          </a:prstGeom>
          <a:noFill/>
          <a:ln w="19050" cap="flat" cmpd="sng" algn="ctr">
            <a:solidFill>
              <a:sysClr val="windowText" lastClr="000000"/>
            </a:solidFill>
            <a:prstDash val="solid"/>
          </a:ln>
          <a:effectLst/>
        </p:spPr>
      </p:cxnSp>
      <p:sp>
        <p:nvSpPr>
          <p:cNvPr id="6" name="文本框 5">
            <a:extLst>
              <a:ext uri="{FF2B5EF4-FFF2-40B4-BE49-F238E27FC236}">
                <a16:creationId xmlns:a16="http://schemas.microsoft.com/office/drawing/2014/main" id="{D6878A76-C02C-4444-8176-5C4F88B000F6}"/>
              </a:ext>
            </a:extLst>
          </p:cNvPr>
          <p:cNvSpPr txBox="1"/>
          <p:nvPr/>
        </p:nvSpPr>
        <p:spPr>
          <a:xfrm>
            <a:off x="4580032" y="2843831"/>
            <a:ext cx="6494085" cy="559769"/>
          </a:xfrm>
          <a:prstGeom prst="rect">
            <a:avLst/>
          </a:prstGeom>
          <a:noFill/>
        </p:spPr>
        <p:txBody>
          <a:bodyPr wrap="none" rtlCol="0">
            <a:spAutoFit/>
          </a:bodyPr>
          <a:lstStyle/>
          <a:p>
            <a:pPr algn="ctr">
              <a:lnSpc>
                <a:spcPct val="150000"/>
              </a:lnSpc>
            </a:pPr>
            <a:r>
              <a:rPr lang="zh-CN" altLang="en-US" sz="2400" dirty="0">
                <a:solidFill>
                  <a:srgbClr val="00B0F0"/>
                </a:solidFill>
                <a:latin typeface="+mn-ea"/>
              </a:rPr>
              <a:t>掌握紫外</a:t>
            </a:r>
            <a:r>
              <a:rPr lang="en-US" altLang="zh-CN" sz="2400" dirty="0">
                <a:solidFill>
                  <a:srgbClr val="00B0F0"/>
                </a:solidFill>
                <a:latin typeface="+mn-ea"/>
              </a:rPr>
              <a:t>—</a:t>
            </a:r>
            <a:r>
              <a:rPr lang="zh-CN" altLang="en-US" sz="2400" dirty="0">
                <a:solidFill>
                  <a:srgbClr val="00B0F0"/>
                </a:solidFill>
                <a:latin typeface="+mn-ea"/>
              </a:rPr>
              <a:t>可见分光光度计的定量分析方法。 </a:t>
            </a:r>
          </a:p>
        </p:txBody>
      </p:sp>
      <p:grpSp>
        <p:nvGrpSpPr>
          <p:cNvPr id="39" name="组合 38">
            <a:extLst>
              <a:ext uri="{FF2B5EF4-FFF2-40B4-BE49-F238E27FC236}">
                <a16:creationId xmlns:a16="http://schemas.microsoft.com/office/drawing/2014/main" id="{72A3840D-F43B-44AA-963C-D10E36D62DE6}"/>
              </a:ext>
            </a:extLst>
          </p:cNvPr>
          <p:cNvGrpSpPr/>
          <p:nvPr/>
        </p:nvGrpSpPr>
        <p:grpSpPr>
          <a:xfrm>
            <a:off x="4406900" y="1394136"/>
            <a:ext cx="788554" cy="714064"/>
            <a:chOff x="304800" y="673100"/>
            <a:chExt cx="4000500" cy="4000500"/>
          </a:xfrm>
          <a:effectLst>
            <a:outerShdw blurRad="317500" dist="190500" dir="8100000" algn="tr" rotWithShape="0">
              <a:prstClr val="black">
                <a:alpha val="50000"/>
              </a:prstClr>
            </a:outerShdw>
          </a:effectLst>
        </p:grpSpPr>
        <p:sp>
          <p:nvSpPr>
            <p:cNvPr id="40" name="同心圆 12">
              <a:extLst>
                <a:ext uri="{FF2B5EF4-FFF2-40B4-BE49-F238E27FC236}">
                  <a16:creationId xmlns:a16="http://schemas.microsoft.com/office/drawing/2014/main" id="{1F241FA5-1E1F-4C1E-91F8-5159EE049CA2}"/>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41" name="椭圆 40">
              <a:extLst>
                <a:ext uri="{FF2B5EF4-FFF2-40B4-BE49-F238E27FC236}">
                  <a16:creationId xmlns:a16="http://schemas.microsoft.com/office/drawing/2014/main" id="{87809FF9-62DC-48B7-AA40-3E67FD49F293}"/>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C00000"/>
                  </a:solidFill>
                  <a:latin typeface="微软雅黑" panose="020B0503020204020204" pitchFamily="34" charset="-122"/>
                  <a:ea typeface="微软雅黑" panose="020B0503020204020204" pitchFamily="34" charset="-122"/>
                </a:rPr>
                <a:t>1</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sp>
        <p:nvSpPr>
          <p:cNvPr id="57" name="椭圆 56">
            <a:extLst>
              <a:ext uri="{FF2B5EF4-FFF2-40B4-BE49-F238E27FC236}">
                <a16:creationId xmlns:a16="http://schemas.microsoft.com/office/drawing/2014/main" id="{FDB50E99-7983-4A20-9EC3-FE689AAC8BFF}"/>
              </a:ext>
            </a:extLst>
          </p:cNvPr>
          <p:cNvSpPr/>
          <p:nvPr/>
        </p:nvSpPr>
        <p:spPr>
          <a:xfrm>
            <a:off x="2270062" y="1648575"/>
            <a:ext cx="1400871" cy="1413659"/>
          </a:xfrm>
          <a:prstGeom prst="ellipse">
            <a:avLst/>
          </a:prstGeom>
          <a:noFill/>
          <a:ln w="19050">
            <a:solidFill>
              <a:schemeClr val="bg1">
                <a:lumMod val="6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sp>
        <p:nvSpPr>
          <p:cNvPr id="59" name="椭圆 58">
            <a:extLst>
              <a:ext uri="{FF2B5EF4-FFF2-40B4-BE49-F238E27FC236}">
                <a16:creationId xmlns:a16="http://schemas.microsoft.com/office/drawing/2014/main" id="{2A69FF15-59D4-4397-A3DD-F81F1DAC5C9D}"/>
              </a:ext>
            </a:extLst>
          </p:cNvPr>
          <p:cNvSpPr/>
          <p:nvPr/>
        </p:nvSpPr>
        <p:spPr>
          <a:xfrm>
            <a:off x="438430" y="2315829"/>
            <a:ext cx="2298124" cy="2319106"/>
          </a:xfrm>
          <a:prstGeom prst="ellipse">
            <a:avLst/>
          </a:prstGeom>
          <a:noFill/>
          <a:ln w="19050">
            <a:solidFill>
              <a:schemeClr val="bg1">
                <a:lumMod val="6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sp>
        <p:nvSpPr>
          <p:cNvPr id="62" name="椭圆 61">
            <a:extLst>
              <a:ext uri="{FF2B5EF4-FFF2-40B4-BE49-F238E27FC236}">
                <a16:creationId xmlns:a16="http://schemas.microsoft.com/office/drawing/2014/main" id="{F006952D-AC5B-46E1-ABA6-5DCDFA23A926}"/>
              </a:ext>
            </a:extLst>
          </p:cNvPr>
          <p:cNvSpPr/>
          <p:nvPr/>
        </p:nvSpPr>
        <p:spPr>
          <a:xfrm>
            <a:off x="449629" y="2681646"/>
            <a:ext cx="372977" cy="376381"/>
          </a:xfrm>
          <a:prstGeom prst="ellipse">
            <a:avLst/>
          </a:prstGeom>
          <a:solidFill>
            <a:schemeClr val="accent1"/>
          </a:solidFill>
          <a:ln w="12700">
            <a:solidFill>
              <a:schemeClr val="accent1"/>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6" name="椭圆 65">
            <a:extLst>
              <a:ext uri="{FF2B5EF4-FFF2-40B4-BE49-F238E27FC236}">
                <a16:creationId xmlns:a16="http://schemas.microsoft.com/office/drawing/2014/main" id="{6214E682-8927-4CCE-AD20-C154D64C9B2D}"/>
              </a:ext>
            </a:extLst>
          </p:cNvPr>
          <p:cNvSpPr/>
          <p:nvPr/>
        </p:nvSpPr>
        <p:spPr>
          <a:xfrm>
            <a:off x="246726" y="3670143"/>
            <a:ext cx="925275" cy="933723"/>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굴림" charset="-127"/>
              <a:ea typeface="굴림" charset="-127"/>
            </a:endParaRPr>
          </a:p>
        </p:txBody>
      </p:sp>
      <p:grpSp>
        <p:nvGrpSpPr>
          <p:cNvPr id="70" name="组合 69">
            <a:extLst>
              <a:ext uri="{FF2B5EF4-FFF2-40B4-BE49-F238E27FC236}">
                <a16:creationId xmlns:a16="http://schemas.microsoft.com/office/drawing/2014/main" id="{D9FB077D-E4AD-403D-BAED-E670BCE0C5ED}"/>
              </a:ext>
            </a:extLst>
          </p:cNvPr>
          <p:cNvGrpSpPr/>
          <p:nvPr/>
        </p:nvGrpSpPr>
        <p:grpSpPr>
          <a:xfrm>
            <a:off x="1381504" y="2256290"/>
            <a:ext cx="1896663" cy="1913980"/>
            <a:chOff x="2783084" y="2319911"/>
            <a:chExt cx="1896663" cy="1896663"/>
          </a:xfrm>
        </p:grpSpPr>
        <p:sp>
          <p:nvSpPr>
            <p:cNvPr id="71" name="椭圆 70">
              <a:extLst>
                <a:ext uri="{FF2B5EF4-FFF2-40B4-BE49-F238E27FC236}">
                  <a16:creationId xmlns:a16="http://schemas.microsoft.com/office/drawing/2014/main" id="{6D0D51D5-1E21-448A-B465-AA4DF56F889C}"/>
                </a:ext>
              </a:extLst>
            </p:cNvPr>
            <p:cNvSpPr/>
            <p:nvPr/>
          </p:nvSpPr>
          <p:spPr>
            <a:xfrm>
              <a:off x="2783084" y="2319911"/>
              <a:ext cx="1896663" cy="1896663"/>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굴림" charset="-127"/>
                <a:ea typeface="굴림" charset="-127"/>
              </a:endParaRPr>
            </a:p>
          </p:txBody>
        </p:sp>
        <p:sp>
          <p:nvSpPr>
            <p:cNvPr id="72" name="TextBox 66">
              <a:extLst>
                <a:ext uri="{FF2B5EF4-FFF2-40B4-BE49-F238E27FC236}">
                  <a16:creationId xmlns:a16="http://schemas.microsoft.com/office/drawing/2014/main" id="{17A39A74-80CF-427F-81E3-A7E2C5448DFD}"/>
                </a:ext>
              </a:extLst>
            </p:cNvPr>
            <p:cNvSpPr txBox="1"/>
            <p:nvPr/>
          </p:nvSpPr>
          <p:spPr>
            <a:xfrm>
              <a:off x="2947939" y="2872118"/>
              <a:ext cx="1479892" cy="769441"/>
            </a:xfrm>
            <a:prstGeom prst="rect">
              <a:avLst/>
            </a:prstGeom>
            <a:noFill/>
          </p:spPr>
          <p:txBody>
            <a:bodyPr wrap="none" rtlCol="0">
              <a:spAutoFit/>
            </a:bodyPr>
            <a:lstStyle>
              <a:defPPr>
                <a:defRPr lang="zh-CN"/>
              </a:defPPr>
              <a:lvl1pPr algn="ctr">
                <a:defRPr sz="6400">
                  <a:solidFill>
                    <a:schemeClr val="bg1"/>
                  </a:solidFill>
                  <a:effectLst>
                    <a:innerShdw blurRad="63500" dist="50800" dir="5400000">
                      <a:prstClr val="black">
                        <a:alpha val="50000"/>
                      </a:prstClr>
                    </a:innerShdw>
                  </a:effectLst>
                  <a:latin typeface="Impact" pitchFamily="34" charset="0"/>
                </a:defRPr>
              </a:lvl1pPr>
            </a:lstStyle>
            <a:p>
              <a:r>
                <a:rPr lang="zh-CN" altLang="en-US" sz="4400" dirty="0">
                  <a:solidFill>
                    <a:srgbClr val="00B0F0"/>
                  </a:solidFill>
                  <a:latin typeface="微软雅黑" panose="020B0503020204020204" pitchFamily="34" charset="-122"/>
                  <a:ea typeface="微软雅黑" panose="020B0503020204020204" pitchFamily="34" charset="-122"/>
                </a:rPr>
                <a:t>目 的</a:t>
              </a:r>
            </a:p>
          </p:txBody>
        </p:sp>
      </p:grpSp>
      <p:sp>
        <p:nvSpPr>
          <p:cNvPr id="74" name="椭圆 73">
            <a:extLst>
              <a:ext uri="{FF2B5EF4-FFF2-40B4-BE49-F238E27FC236}">
                <a16:creationId xmlns:a16="http://schemas.microsoft.com/office/drawing/2014/main" id="{D53EFD85-A549-4A9D-8F1F-2FEF53925825}"/>
              </a:ext>
            </a:extLst>
          </p:cNvPr>
          <p:cNvSpPr/>
          <p:nvPr/>
        </p:nvSpPr>
        <p:spPr>
          <a:xfrm>
            <a:off x="666303" y="5554780"/>
            <a:ext cx="267201" cy="269640"/>
          </a:xfrm>
          <a:prstGeom prst="ellipse">
            <a:avLst/>
          </a:prstGeom>
          <a:solidFill>
            <a:schemeClr val="accent1"/>
          </a:solidFill>
          <a:ln w="12700">
            <a:solidFill>
              <a:schemeClr val="accent1"/>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6" name="椭圆 75">
            <a:extLst>
              <a:ext uri="{FF2B5EF4-FFF2-40B4-BE49-F238E27FC236}">
                <a16:creationId xmlns:a16="http://schemas.microsoft.com/office/drawing/2014/main" id="{2A32201D-F5EB-4C1B-8A10-7851887CD67C}"/>
              </a:ext>
            </a:extLst>
          </p:cNvPr>
          <p:cNvSpPr/>
          <p:nvPr/>
        </p:nvSpPr>
        <p:spPr>
          <a:xfrm>
            <a:off x="1614043" y="1512949"/>
            <a:ext cx="423480" cy="388101"/>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굴림" charset="-127"/>
              <a:ea typeface="굴림" charset="-127"/>
            </a:endParaRPr>
          </a:p>
        </p:txBody>
      </p:sp>
      <p:sp>
        <p:nvSpPr>
          <p:cNvPr id="77" name="文本框 76">
            <a:extLst>
              <a:ext uri="{FF2B5EF4-FFF2-40B4-BE49-F238E27FC236}">
                <a16:creationId xmlns:a16="http://schemas.microsoft.com/office/drawing/2014/main" id="{12961391-5240-41D2-8972-BA7FF94C96F5}"/>
              </a:ext>
            </a:extLst>
          </p:cNvPr>
          <p:cNvSpPr txBox="1"/>
          <p:nvPr/>
        </p:nvSpPr>
        <p:spPr>
          <a:xfrm>
            <a:off x="4406900" y="1378776"/>
            <a:ext cx="6602877" cy="559769"/>
          </a:xfrm>
          <a:prstGeom prst="rect">
            <a:avLst/>
          </a:prstGeom>
          <a:noFill/>
        </p:spPr>
        <p:txBody>
          <a:bodyPr wrap="square" rtlCol="0">
            <a:spAutoFit/>
          </a:bodyPr>
          <a:lstStyle/>
          <a:p>
            <a:pPr algn="ctr">
              <a:lnSpc>
                <a:spcPct val="150000"/>
              </a:lnSpc>
            </a:pPr>
            <a:r>
              <a:rPr lang="zh-CN" altLang="en-US" sz="2400" dirty="0">
                <a:solidFill>
                  <a:srgbClr val="00B0F0"/>
                </a:solidFill>
                <a:latin typeface="+mn-ea"/>
              </a:rPr>
              <a:t>学会使用紫外</a:t>
            </a:r>
            <a:r>
              <a:rPr lang="en-US" altLang="zh-CN" sz="2400" dirty="0">
                <a:solidFill>
                  <a:srgbClr val="00B0F0"/>
                </a:solidFill>
                <a:latin typeface="+mn-ea"/>
              </a:rPr>
              <a:t>-</a:t>
            </a:r>
            <a:r>
              <a:rPr lang="zh-CN" altLang="en-US" sz="2400" dirty="0">
                <a:solidFill>
                  <a:srgbClr val="00B0F0"/>
                </a:solidFill>
                <a:latin typeface="+mn-ea"/>
              </a:rPr>
              <a:t>可见光分光光度计。</a:t>
            </a:r>
          </a:p>
        </p:txBody>
      </p:sp>
      <p:sp>
        <p:nvSpPr>
          <p:cNvPr id="78" name="文本框 77">
            <a:extLst>
              <a:ext uri="{FF2B5EF4-FFF2-40B4-BE49-F238E27FC236}">
                <a16:creationId xmlns:a16="http://schemas.microsoft.com/office/drawing/2014/main" id="{3FE647FA-2EE6-4430-8699-90CC6849772B}"/>
              </a:ext>
            </a:extLst>
          </p:cNvPr>
          <p:cNvSpPr txBox="1"/>
          <p:nvPr/>
        </p:nvSpPr>
        <p:spPr>
          <a:xfrm>
            <a:off x="3447926" y="4322193"/>
            <a:ext cx="7664574" cy="1667764"/>
          </a:xfrm>
          <a:prstGeom prst="rect">
            <a:avLst/>
          </a:prstGeom>
          <a:noFill/>
        </p:spPr>
        <p:txBody>
          <a:bodyPr wrap="square" rtlCol="0">
            <a:spAutoFit/>
          </a:bodyPr>
          <a:lstStyle/>
          <a:p>
            <a:pPr>
              <a:lnSpc>
                <a:spcPct val="150000"/>
              </a:lnSpc>
            </a:pPr>
            <a:r>
              <a:rPr lang="zh-CN" altLang="en-US" sz="2400" dirty="0">
                <a:solidFill>
                  <a:srgbClr val="0099CC"/>
                </a:solidFill>
                <a:latin typeface="+mn-ea"/>
              </a:rPr>
              <a:t>学会利用紫外可见光谱技术进行有机化合物特征和定量分析。</a:t>
            </a:r>
          </a:p>
          <a:p>
            <a:pPr algn="ctr">
              <a:lnSpc>
                <a:spcPct val="150000"/>
              </a:lnSpc>
            </a:pPr>
            <a:endParaRPr lang="zh-CN" altLang="en-US" sz="2400" dirty="0">
              <a:solidFill>
                <a:srgbClr val="0099CC"/>
              </a:solidFill>
              <a:latin typeface="+mn-ea"/>
            </a:endParaRPr>
          </a:p>
        </p:txBody>
      </p:sp>
      <p:grpSp>
        <p:nvGrpSpPr>
          <p:cNvPr id="86" name="组合 85">
            <a:extLst>
              <a:ext uri="{FF2B5EF4-FFF2-40B4-BE49-F238E27FC236}">
                <a16:creationId xmlns:a16="http://schemas.microsoft.com/office/drawing/2014/main" id="{56B3000C-F6C4-42AB-94C2-BF6C5A9D9DE9}"/>
              </a:ext>
            </a:extLst>
          </p:cNvPr>
          <p:cNvGrpSpPr/>
          <p:nvPr/>
        </p:nvGrpSpPr>
        <p:grpSpPr>
          <a:xfrm>
            <a:off x="2501900" y="4442011"/>
            <a:ext cx="788554" cy="714064"/>
            <a:chOff x="304800" y="673100"/>
            <a:chExt cx="4000500" cy="4000500"/>
          </a:xfrm>
          <a:effectLst>
            <a:outerShdw blurRad="317500" dist="190500" dir="8100000" algn="tr" rotWithShape="0">
              <a:prstClr val="black">
                <a:alpha val="50000"/>
              </a:prstClr>
            </a:outerShdw>
          </a:effectLst>
        </p:grpSpPr>
        <p:sp>
          <p:nvSpPr>
            <p:cNvPr id="87" name="同心圆 12">
              <a:extLst>
                <a:ext uri="{FF2B5EF4-FFF2-40B4-BE49-F238E27FC236}">
                  <a16:creationId xmlns:a16="http://schemas.microsoft.com/office/drawing/2014/main" id="{A60E2D0B-FD16-405C-BD2C-E98DC9F13B29}"/>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88" name="椭圆 87">
              <a:extLst>
                <a:ext uri="{FF2B5EF4-FFF2-40B4-BE49-F238E27FC236}">
                  <a16:creationId xmlns:a16="http://schemas.microsoft.com/office/drawing/2014/main" id="{9C3DA43D-8913-408E-A6B4-3B588C5BFD96}"/>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C00000"/>
                  </a:solidFill>
                  <a:latin typeface="微软雅黑" panose="020B0503020204020204" pitchFamily="34" charset="-122"/>
                  <a:ea typeface="微软雅黑" panose="020B0503020204020204" pitchFamily="34" charset="-122"/>
                </a:rPr>
                <a:t>3</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grpSp>
        <p:nvGrpSpPr>
          <p:cNvPr id="89" name="组合 88">
            <a:extLst>
              <a:ext uri="{FF2B5EF4-FFF2-40B4-BE49-F238E27FC236}">
                <a16:creationId xmlns:a16="http://schemas.microsoft.com/office/drawing/2014/main" id="{4C9648F8-0A4B-4060-A57E-D4FBDE1F995D}"/>
              </a:ext>
            </a:extLst>
          </p:cNvPr>
          <p:cNvGrpSpPr/>
          <p:nvPr/>
        </p:nvGrpSpPr>
        <p:grpSpPr>
          <a:xfrm>
            <a:off x="3797300" y="2918136"/>
            <a:ext cx="788554" cy="714064"/>
            <a:chOff x="304800" y="673100"/>
            <a:chExt cx="4000500" cy="4000500"/>
          </a:xfrm>
          <a:effectLst>
            <a:outerShdw blurRad="317500" dist="190500" dir="8100000" algn="tr" rotWithShape="0">
              <a:prstClr val="black">
                <a:alpha val="50000"/>
              </a:prstClr>
            </a:outerShdw>
          </a:effectLst>
        </p:grpSpPr>
        <p:sp>
          <p:nvSpPr>
            <p:cNvPr id="90" name="同心圆 12">
              <a:extLst>
                <a:ext uri="{FF2B5EF4-FFF2-40B4-BE49-F238E27FC236}">
                  <a16:creationId xmlns:a16="http://schemas.microsoft.com/office/drawing/2014/main" id="{67563CFA-E005-4CA5-B32D-E131F07F30D5}"/>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91" name="椭圆 90">
              <a:extLst>
                <a:ext uri="{FF2B5EF4-FFF2-40B4-BE49-F238E27FC236}">
                  <a16:creationId xmlns:a16="http://schemas.microsoft.com/office/drawing/2014/main" id="{9D734FCE-E949-4151-AE75-218C0749E970}"/>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C00000"/>
                  </a:solidFill>
                  <a:latin typeface="微软雅黑" panose="020B0503020204020204" pitchFamily="34" charset="-122"/>
                  <a:ea typeface="微软雅黑" panose="020B0503020204020204" pitchFamily="34" charset="-122"/>
                </a:rPr>
                <a:t>2</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grpSp>
        <p:nvGrpSpPr>
          <p:cNvPr id="376" name="组合 375">
            <a:extLst>
              <a:ext uri="{FF2B5EF4-FFF2-40B4-BE49-F238E27FC236}">
                <a16:creationId xmlns:a16="http://schemas.microsoft.com/office/drawing/2014/main" id="{B6352DC6-3801-4205-8617-EBE6716025DD}"/>
              </a:ext>
            </a:extLst>
          </p:cNvPr>
          <p:cNvGrpSpPr/>
          <p:nvPr/>
        </p:nvGrpSpPr>
        <p:grpSpPr>
          <a:xfrm>
            <a:off x="76457" y="137434"/>
            <a:ext cx="1446892" cy="1129532"/>
            <a:chOff x="3365120" y="356341"/>
            <a:chExt cx="4904554" cy="3802340"/>
          </a:xfrm>
        </p:grpSpPr>
        <p:pic>
          <p:nvPicPr>
            <p:cNvPr id="377" name="Picture 2">
              <a:extLst>
                <a:ext uri="{FF2B5EF4-FFF2-40B4-BE49-F238E27FC236}">
                  <a16:creationId xmlns:a16="http://schemas.microsoft.com/office/drawing/2014/main" id="{B5E8AF92-2B8C-470B-994E-96CD9286EEA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847811" y="1168161"/>
              <a:ext cx="2496379" cy="299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 name="任意多边形 7">
              <a:extLst>
                <a:ext uri="{FF2B5EF4-FFF2-40B4-BE49-F238E27FC236}">
                  <a16:creationId xmlns:a16="http://schemas.microsoft.com/office/drawing/2014/main" id="{37A2628C-FDC6-4F66-A3C4-B3BED3C8BFEA}"/>
                </a:ext>
              </a:extLst>
            </p:cNvPr>
            <p:cNvSpPr/>
            <p:nvPr/>
          </p:nvSpPr>
          <p:spPr>
            <a:xfrm rot="20547143">
              <a:off x="5339960" y="356341"/>
              <a:ext cx="2929714" cy="3666626"/>
            </a:xfrm>
            <a:custGeom>
              <a:avLst/>
              <a:gdLst>
                <a:gd name="connsiteX0" fmla="*/ 1684425 w 4676103"/>
                <a:gd name="connsiteY0" fmla="*/ 0 h 5852284"/>
                <a:gd name="connsiteX1" fmla="*/ 4676103 w 4676103"/>
                <a:gd name="connsiteY1" fmla="*/ 2991678 h 5852284"/>
                <a:gd name="connsiteX2" fmla="*/ 2574058 w 4676103"/>
                <a:gd name="connsiteY2" fmla="*/ 5848856 h 5852284"/>
                <a:gd name="connsiteX3" fmla="*/ 2560728 w 4676103"/>
                <a:gd name="connsiteY3" fmla="*/ 5852284 h 5852284"/>
                <a:gd name="connsiteX4" fmla="*/ 2606637 w 4676103"/>
                <a:gd name="connsiteY4" fmla="*/ 5801771 h 5852284"/>
                <a:gd name="connsiteX5" fmla="*/ 3344262 w 4676103"/>
                <a:gd name="connsiteY5" fmla="*/ 3747052 h 5852284"/>
                <a:gd name="connsiteX6" fmla="*/ 114044 w 4676103"/>
                <a:gd name="connsiteY6" fmla="*/ 516834 h 5852284"/>
                <a:gd name="connsiteX7" fmla="*/ 0 w 4676103"/>
                <a:gd name="connsiteY7" fmla="*/ 519718 h 5852284"/>
                <a:gd name="connsiteX8" fmla="*/ 11749 w 4676103"/>
                <a:gd name="connsiteY8" fmla="*/ 510932 h 5852284"/>
                <a:gd name="connsiteX9" fmla="*/ 1684425 w 4676103"/>
                <a:gd name="connsiteY9" fmla="*/ 0 h 5852284"/>
                <a:gd name="connsiteX0" fmla="*/ 2606637 w 4676103"/>
                <a:gd name="connsiteY0" fmla="*/ 5801771 h 5893211"/>
                <a:gd name="connsiteX1" fmla="*/ 3344262 w 4676103"/>
                <a:gd name="connsiteY1" fmla="*/ 3747052 h 5893211"/>
                <a:gd name="connsiteX2" fmla="*/ 114044 w 4676103"/>
                <a:gd name="connsiteY2" fmla="*/ 516834 h 5893211"/>
                <a:gd name="connsiteX3" fmla="*/ 0 w 4676103"/>
                <a:gd name="connsiteY3" fmla="*/ 519718 h 5893211"/>
                <a:gd name="connsiteX4" fmla="*/ 11749 w 4676103"/>
                <a:gd name="connsiteY4" fmla="*/ 510932 h 5893211"/>
                <a:gd name="connsiteX5" fmla="*/ 1684425 w 4676103"/>
                <a:gd name="connsiteY5" fmla="*/ 0 h 5893211"/>
                <a:gd name="connsiteX6" fmla="*/ 4676103 w 4676103"/>
                <a:gd name="connsiteY6" fmla="*/ 2991678 h 5893211"/>
                <a:gd name="connsiteX7" fmla="*/ 2574058 w 4676103"/>
                <a:gd name="connsiteY7" fmla="*/ 5848856 h 5893211"/>
                <a:gd name="connsiteX8" fmla="*/ 2560728 w 4676103"/>
                <a:gd name="connsiteY8" fmla="*/ 5852284 h 5893211"/>
                <a:gd name="connsiteX9" fmla="*/ 2698077 w 4676103"/>
                <a:gd name="connsiteY9" fmla="*/ 5893211 h 5893211"/>
                <a:gd name="connsiteX0" fmla="*/ 2606637 w 4676103"/>
                <a:gd name="connsiteY0" fmla="*/ 5801771 h 5852284"/>
                <a:gd name="connsiteX1" fmla="*/ 3344262 w 4676103"/>
                <a:gd name="connsiteY1" fmla="*/ 3747052 h 5852284"/>
                <a:gd name="connsiteX2" fmla="*/ 114044 w 4676103"/>
                <a:gd name="connsiteY2" fmla="*/ 516834 h 5852284"/>
                <a:gd name="connsiteX3" fmla="*/ 0 w 4676103"/>
                <a:gd name="connsiteY3" fmla="*/ 519718 h 5852284"/>
                <a:gd name="connsiteX4" fmla="*/ 11749 w 4676103"/>
                <a:gd name="connsiteY4" fmla="*/ 510932 h 5852284"/>
                <a:gd name="connsiteX5" fmla="*/ 1684425 w 4676103"/>
                <a:gd name="connsiteY5" fmla="*/ 0 h 5852284"/>
                <a:gd name="connsiteX6" fmla="*/ 4676103 w 4676103"/>
                <a:gd name="connsiteY6" fmla="*/ 2991678 h 5852284"/>
                <a:gd name="connsiteX7" fmla="*/ 2574058 w 4676103"/>
                <a:gd name="connsiteY7" fmla="*/ 5848856 h 5852284"/>
                <a:gd name="connsiteX8" fmla="*/ 2560728 w 4676103"/>
                <a:gd name="connsiteY8" fmla="*/ 5852284 h 5852284"/>
                <a:gd name="connsiteX0" fmla="*/ 3344262 w 4676103"/>
                <a:gd name="connsiteY0" fmla="*/ 3747052 h 5852284"/>
                <a:gd name="connsiteX1" fmla="*/ 114044 w 4676103"/>
                <a:gd name="connsiteY1" fmla="*/ 516834 h 5852284"/>
                <a:gd name="connsiteX2" fmla="*/ 0 w 4676103"/>
                <a:gd name="connsiteY2" fmla="*/ 519718 h 5852284"/>
                <a:gd name="connsiteX3" fmla="*/ 11749 w 4676103"/>
                <a:gd name="connsiteY3" fmla="*/ 510932 h 5852284"/>
                <a:gd name="connsiteX4" fmla="*/ 1684425 w 4676103"/>
                <a:gd name="connsiteY4" fmla="*/ 0 h 5852284"/>
                <a:gd name="connsiteX5" fmla="*/ 4676103 w 4676103"/>
                <a:gd name="connsiteY5" fmla="*/ 2991678 h 5852284"/>
                <a:gd name="connsiteX6" fmla="*/ 2574058 w 4676103"/>
                <a:gd name="connsiteY6" fmla="*/ 5848856 h 5852284"/>
                <a:gd name="connsiteX7" fmla="*/ 2560728 w 4676103"/>
                <a:gd name="connsiteY7" fmla="*/ 5852284 h 5852284"/>
                <a:gd name="connsiteX0" fmla="*/ 114044 w 4676103"/>
                <a:gd name="connsiteY0" fmla="*/ 516834 h 5852284"/>
                <a:gd name="connsiteX1" fmla="*/ 0 w 4676103"/>
                <a:gd name="connsiteY1" fmla="*/ 519718 h 5852284"/>
                <a:gd name="connsiteX2" fmla="*/ 11749 w 4676103"/>
                <a:gd name="connsiteY2" fmla="*/ 510932 h 5852284"/>
                <a:gd name="connsiteX3" fmla="*/ 1684425 w 4676103"/>
                <a:gd name="connsiteY3" fmla="*/ 0 h 5852284"/>
                <a:gd name="connsiteX4" fmla="*/ 4676103 w 4676103"/>
                <a:gd name="connsiteY4" fmla="*/ 2991678 h 5852284"/>
                <a:gd name="connsiteX5" fmla="*/ 2574058 w 4676103"/>
                <a:gd name="connsiteY5" fmla="*/ 5848856 h 5852284"/>
                <a:gd name="connsiteX6" fmla="*/ 2560728 w 4676103"/>
                <a:gd name="connsiteY6" fmla="*/ 5852284 h 5852284"/>
                <a:gd name="connsiteX0" fmla="*/ 0 w 4676103"/>
                <a:gd name="connsiteY0" fmla="*/ 519718 h 5852284"/>
                <a:gd name="connsiteX1" fmla="*/ 11749 w 4676103"/>
                <a:gd name="connsiteY1" fmla="*/ 510932 h 5852284"/>
                <a:gd name="connsiteX2" fmla="*/ 1684425 w 4676103"/>
                <a:gd name="connsiteY2" fmla="*/ 0 h 5852284"/>
                <a:gd name="connsiteX3" fmla="*/ 4676103 w 4676103"/>
                <a:gd name="connsiteY3" fmla="*/ 2991678 h 5852284"/>
                <a:gd name="connsiteX4" fmla="*/ 2574058 w 4676103"/>
                <a:gd name="connsiteY4" fmla="*/ 5848856 h 5852284"/>
                <a:gd name="connsiteX5" fmla="*/ 2560728 w 4676103"/>
                <a:gd name="connsiteY5" fmla="*/ 5852284 h 585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6103" h="5852284">
                  <a:moveTo>
                    <a:pt x="0" y="519718"/>
                  </a:moveTo>
                  <a:lnTo>
                    <a:pt x="11749" y="510932"/>
                  </a:lnTo>
                  <a:cubicBezTo>
                    <a:pt x="489224" y="188356"/>
                    <a:pt x="1064828" y="0"/>
                    <a:pt x="1684425" y="0"/>
                  </a:cubicBezTo>
                  <a:cubicBezTo>
                    <a:pt x="3336683" y="0"/>
                    <a:pt x="4676103" y="1339420"/>
                    <a:pt x="4676103" y="2991678"/>
                  </a:cubicBezTo>
                  <a:cubicBezTo>
                    <a:pt x="4676103" y="4334138"/>
                    <a:pt x="3791877" y="5470076"/>
                    <a:pt x="2574058" y="5848856"/>
                  </a:cubicBezTo>
                  <a:lnTo>
                    <a:pt x="2560728" y="5852284"/>
                  </a:lnTo>
                </a:path>
              </a:pathLst>
            </a:custGeom>
            <a:noFill/>
            <a:ln w="63500" cmpd="sng">
              <a:solidFill>
                <a:schemeClr val="accent1"/>
              </a:solidFill>
              <a:prstDash val="solid"/>
              <a:round/>
              <a:headEnd type="oval"/>
              <a:tailEnd type="ova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9" name="椭圆 378">
              <a:extLst>
                <a:ext uri="{FF2B5EF4-FFF2-40B4-BE49-F238E27FC236}">
                  <a16:creationId xmlns:a16="http://schemas.microsoft.com/office/drawing/2014/main" id="{A62DDAA4-4276-4D9C-A740-C10C05742A31}"/>
                </a:ext>
              </a:extLst>
            </p:cNvPr>
            <p:cNvSpPr/>
            <p:nvPr/>
          </p:nvSpPr>
          <p:spPr>
            <a:xfrm rot="20547143">
              <a:off x="4712650" y="944419"/>
              <a:ext cx="414093" cy="414093"/>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380" name="椭圆 379">
              <a:extLst>
                <a:ext uri="{FF2B5EF4-FFF2-40B4-BE49-F238E27FC236}">
                  <a16:creationId xmlns:a16="http://schemas.microsoft.com/office/drawing/2014/main" id="{9937AA87-EBC4-4D88-8F63-A1F38F77C9CB}"/>
                </a:ext>
              </a:extLst>
            </p:cNvPr>
            <p:cNvSpPr/>
            <p:nvPr/>
          </p:nvSpPr>
          <p:spPr>
            <a:xfrm rot="20547143">
              <a:off x="7218811" y="3699044"/>
              <a:ext cx="414093" cy="414093"/>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381" name="椭圆 380">
              <a:extLst>
                <a:ext uri="{FF2B5EF4-FFF2-40B4-BE49-F238E27FC236}">
                  <a16:creationId xmlns:a16="http://schemas.microsoft.com/office/drawing/2014/main" id="{A1651176-4E70-432C-AD8D-E8A74FA1DEE3}"/>
                </a:ext>
              </a:extLst>
            </p:cNvPr>
            <p:cNvSpPr/>
            <p:nvPr/>
          </p:nvSpPr>
          <p:spPr>
            <a:xfrm rot="20547143">
              <a:off x="7973656" y="3931045"/>
              <a:ext cx="195749" cy="195749"/>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382" name="椭圆 381">
              <a:extLst>
                <a:ext uri="{FF2B5EF4-FFF2-40B4-BE49-F238E27FC236}">
                  <a16:creationId xmlns:a16="http://schemas.microsoft.com/office/drawing/2014/main" id="{CFCC4217-F17B-4030-964F-D857BCE3CCCD}"/>
                </a:ext>
              </a:extLst>
            </p:cNvPr>
            <p:cNvSpPr/>
            <p:nvPr/>
          </p:nvSpPr>
          <p:spPr>
            <a:xfrm>
              <a:off x="3741541" y="1469504"/>
              <a:ext cx="857761" cy="857761"/>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383" name="椭圆 382">
              <a:extLst>
                <a:ext uri="{FF2B5EF4-FFF2-40B4-BE49-F238E27FC236}">
                  <a16:creationId xmlns:a16="http://schemas.microsoft.com/office/drawing/2014/main" id="{A941C991-7B07-4B3C-B942-D623C7CA03C5}"/>
                </a:ext>
              </a:extLst>
            </p:cNvPr>
            <p:cNvSpPr/>
            <p:nvPr/>
          </p:nvSpPr>
          <p:spPr>
            <a:xfrm>
              <a:off x="3365120" y="2139836"/>
              <a:ext cx="226828" cy="226828"/>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grpSp>
    </p:spTree>
    <p:extLst>
      <p:ext uri="{BB962C8B-B14F-4D97-AF65-F5344CB8AC3E}">
        <p14:creationId xmlns:p14="http://schemas.microsoft.com/office/powerpoint/2010/main" val="26144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1000"/>
                                        <p:tgtEl>
                                          <p:spTgt spid="77"/>
                                        </p:tgtEl>
                                      </p:cBhvr>
                                    </p:animEffect>
                                    <p:anim calcmode="lin" valueType="num">
                                      <p:cBhvr>
                                        <p:cTn id="13" dur="1000" fill="hold"/>
                                        <p:tgtEl>
                                          <p:spTgt spid="77"/>
                                        </p:tgtEl>
                                        <p:attrNameLst>
                                          <p:attrName>ppt_x</p:attrName>
                                        </p:attrNameLst>
                                      </p:cBhvr>
                                      <p:tavLst>
                                        <p:tav tm="0">
                                          <p:val>
                                            <p:strVal val="#ppt_x"/>
                                          </p:val>
                                        </p:tav>
                                        <p:tav tm="100000">
                                          <p:val>
                                            <p:strVal val="#ppt_x"/>
                                          </p:val>
                                        </p:tav>
                                      </p:tavLst>
                                    </p:anim>
                                    <p:anim calcmode="lin" valueType="num">
                                      <p:cBhvr>
                                        <p:cTn id="14"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fade">
                                      <p:cBhvr>
                                        <p:cTn id="19" dur="1000"/>
                                        <p:tgtEl>
                                          <p:spTgt spid="89"/>
                                        </p:tgtEl>
                                      </p:cBhvr>
                                    </p:animEffect>
                                    <p:anim calcmode="lin" valueType="num">
                                      <p:cBhvr>
                                        <p:cTn id="20" dur="1000" fill="hold"/>
                                        <p:tgtEl>
                                          <p:spTgt spid="89"/>
                                        </p:tgtEl>
                                        <p:attrNameLst>
                                          <p:attrName>ppt_x</p:attrName>
                                        </p:attrNameLst>
                                      </p:cBhvr>
                                      <p:tavLst>
                                        <p:tav tm="0">
                                          <p:val>
                                            <p:strVal val="#ppt_x"/>
                                          </p:val>
                                        </p:tav>
                                        <p:tav tm="100000">
                                          <p:val>
                                            <p:strVal val="#ppt_x"/>
                                          </p:val>
                                        </p:tav>
                                      </p:tavLst>
                                    </p:anim>
                                    <p:anim calcmode="lin" valueType="num">
                                      <p:cBhvr>
                                        <p:cTn id="21" dur="1000" fill="hold"/>
                                        <p:tgtEl>
                                          <p:spTgt spid="8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fade">
                                      <p:cBhvr>
                                        <p:cTn id="31" dur="1000"/>
                                        <p:tgtEl>
                                          <p:spTgt spid="86"/>
                                        </p:tgtEl>
                                      </p:cBhvr>
                                    </p:animEffect>
                                    <p:anim calcmode="lin" valueType="num">
                                      <p:cBhvr>
                                        <p:cTn id="32" dur="1000" fill="hold"/>
                                        <p:tgtEl>
                                          <p:spTgt spid="86"/>
                                        </p:tgtEl>
                                        <p:attrNameLst>
                                          <p:attrName>ppt_x</p:attrName>
                                        </p:attrNameLst>
                                      </p:cBhvr>
                                      <p:tavLst>
                                        <p:tav tm="0">
                                          <p:val>
                                            <p:strVal val="#ppt_x"/>
                                          </p:val>
                                        </p:tav>
                                        <p:tav tm="100000">
                                          <p:val>
                                            <p:strVal val="#ppt_x"/>
                                          </p:val>
                                        </p:tav>
                                      </p:tavLst>
                                    </p:anim>
                                    <p:anim calcmode="lin" valueType="num">
                                      <p:cBhvr>
                                        <p:cTn id="33" dur="1000" fill="hold"/>
                                        <p:tgtEl>
                                          <p:spTgt spid="8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fade">
                                      <p:cBhvr>
                                        <p:cTn id="36" dur="1000"/>
                                        <p:tgtEl>
                                          <p:spTgt spid="78"/>
                                        </p:tgtEl>
                                      </p:cBhvr>
                                    </p:animEffect>
                                    <p:anim calcmode="lin" valueType="num">
                                      <p:cBhvr>
                                        <p:cTn id="37" dur="1000" fill="hold"/>
                                        <p:tgtEl>
                                          <p:spTgt spid="78"/>
                                        </p:tgtEl>
                                        <p:attrNameLst>
                                          <p:attrName>ppt_x</p:attrName>
                                        </p:attrNameLst>
                                      </p:cBhvr>
                                      <p:tavLst>
                                        <p:tav tm="0">
                                          <p:val>
                                            <p:strVal val="#ppt_x"/>
                                          </p:val>
                                        </p:tav>
                                        <p:tav tm="100000">
                                          <p:val>
                                            <p:strVal val="#ppt_x"/>
                                          </p:val>
                                        </p:tav>
                                      </p:tavLst>
                                    </p:anim>
                                    <p:anim calcmode="lin" valueType="num">
                                      <p:cBhvr>
                                        <p:cTn id="3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7" grpId="0"/>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87" y="2374031"/>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cstate="print"/>
          <a:stretch>
            <a:fillRect/>
          </a:stretch>
        </p:blipFill>
        <p:spPr>
          <a:xfrm>
            <a:off x="940997" y="2082983"/>
            <a:ext cx="3434547" cy="2341988"/>
          </a:xfrm>
          <a:prstGeom prst="rect">
            <a:avLst/>
          </a:prstGeom>
        </p:spPr>
      </p:pic>
      <p:sp>
        <p:nvSpPr>
          <p:cNvPr id="4" name="TextBox 3"/>
          <p:cNvSpPr txBox="1"/>
          <p:nvPr/>
        </p:nvSpPr>
        <p:spPr>
          <a:xfrm>
            <a:off x="1816100" y="2544903"/>
            <a:ext cx="1814590" cy="1277273"/>
          </a:xfrm>
          <a:prstGeom prst="rect">
            <a:avLst/>
          </a:prstGeom>
        </p:spPr>
        <p:txBody>
          <a:bodyPr lIns="0" tIns="0" rIns="63500" rtlCol="0" anchor="t">
            <a:spAutoFit/>
          </a:bodyPr>
          <a:lstStyle/>
          <a:p>
            <a:pPr algn="ctr" latinLnBrk="1"/>
            <a:r>
              <a:rPr lang="en-US" sz="8000" dirty="0">
                <a:solidFill>
                  <a:srgbClr val="FFFFFF"/>
                </a:solidFill>
                <a:latin typeface="微软雅黑" panose="020B0503020204020204" charset="-122"/>
                <a:ea typeface="微软雅黑" panose="020B0503020204020204" charset="-122"/>
              </a:rPr>
              <a:t>03</a:t>
            </a:r>
            <a:endParaRPr lang="en-US" sz="1100" dirty="0"/>
          </a:p>
        </p:txBody>
      </p:sp>
      <p:sp>
        <p:nvSpPr>
          <p:cNvPr id="5" name="TextBox 4"/>
          <p:cNvSpPr txBox="1"/>
          <p:nvPr/>
        </p:nvSpPr>
        <p:spPr>
          <a:xfrm>
            <a:off x="5921203" y="2825583"/>
            <a:ext cx="3434548" cy="784830"/>
          </a:xfrm>
          <a:prstGeom prst="rect">
            <a:avLst/>
          </a:prstGeom>
        </p:spPr>
        <p:txBody>
          <a:bodyPr wrap="square" lIns="0" tIns="0" rIns="63500" rtlCol="0" anchor="t">
            <a:spAutoFit/>
          </a:bodyPr>
          <a:lstStyle/>
          <a:p>
            <a:pPr algn="dist" latinLnBrk="1"/>
            <a:r>
              <a:rPr lang="zh-CN" altLang="en-US" sz="4800" b="1" dirty="0">
                <a:solidFill>
                  <a:schemeClr val="bg1"/>
                </a:solidFill>
                <a:latin typeface="Arial" panose="020B0604020202020204" pitchFamily="34" charset="0"/>
                <a:ea typeface="微软雅黑" panose="020B0503020204020204" charset="-122"/>
                <a:sym typeface="Arial" panose="020B0604020202020204" pitchFamily="34" charset="0"/>
              </a:rPr>
              <a:t>实验原理</a:t>
            </a:r>
            <a:endParaRPr lang="en-US" altLang="zh-CN" sz="48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172" y="5003800"/>
            <a:ext cx="1281649" cy="1281649"/>
          </a:xfrm>
          <a:prstGeom prst="rect">
            <a:avLst/>
          </a:prstGeom>
        </p:spPr>
      </p:pic>
      <p:grpSp>
        <p:nvGrpSpPr>
          <p:cNvPr id="8" name="组合 2">
            <a:extLst>
              <a:ext uri="{FF2B5EF4-FFF2-40B4-BE49-F238E27FC236}">
                <a16:creationId xmlns:a16="http://schemas.microsoft.com/office/drawing/2014/main" id="{AD1A22B8-F68C-4297-873A-CBC6FCAD2EA9}"/>
              </a:ext>
            </a:extLst>
          </p:cNvPr>
          <p:cNvGrpSpPr/>
          <p:nvPr/>
        </p:nvGrpSpPr>
        <p:grpSpPr bwMode="auto">
          <a:xfrm>
            <a:off x="3919926" y="2917965"/>
            <a:ext cx="7391400" cy="600075"/>
            <a:chOff x="0" y="0"/>
            <a:chExt cx="3580582" cy="158874"/>
          </a:xfrm>
        </p:grpSpPr>
        <p:grpSp>
          <p:nvGrpSpPr>
            <p:cNvPr id="9" name="组合 61">
              <a:extLst>
                <a:ext uri="{FF2B5EF4-FFF2-40B4-BE49-F238E27FC236}">
                  <a16:creationId xmlns:a16="http://schemas.microsoft.com/office/drawing/2014/main" id="{34A901E7-EE94-4CB4-9EE7-ACA2E4D6C4A3}"/>
                </a:ext>
              </a:extLst>
            </p:cNvPr>
            <p:cNvGrpSpPr/>
            <p:nvPr/>
          </p:nvGrpSpPr>
          <p:grpSpPr bwMode="auto">
            <a:xfrm>
              <a:off x="0" y="0"/>
              <a:ext cx="792088" cy="158874"/>
              <a:chOff x="0" y="0"/>
              <a:chExt cx="792088" cy="158874"/>
            </a:xfrm>
          </p:grpSpPr>
          <p:sp>
            <p:nvSpPr>
              <p:cNvPr id="14" name="直接连接符 70">
                <a:extLst>
                  <a:ext uri="{FF2B5EF4-FFF2-40B4-BE49-F238E27FC236}">
                    <a16:creationId xmlns:a16="http://schemas.microsoft.com/office/drawing/2014/main" id="{173EC3D6-6F4F-4DAF-B869-5A1D67377651}"/>
                  </a:ext>
                </a:extLst>
              </p:cNvPr>
              <p:cNvSpPr>
                <a:spLocks noChangeShapeType="1"/>
              </p:cNvSpPr>
              <p:nvPr/>
            </p:nvSpPr>
            <p:spPr bwMode="auto">
              <a:xfrm flipH="1">
                <a:off x="0" y="79437"/>
                <a:ext cx="792088"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5" name="直接连接符 71">
                <a:extLst>
                  <a:ext uri="{FF2B5EF4-FFF2-40B4-BE49-F238E27FC236}">
                    <a16:creationId xmlns:a16="http://schemas.microsoft.com/office/drawing/2014/main" id="{752BA2B9-098B-4D39-9F4C-65CA7A6D92A1}"/>
                  </a:ext>
                </a:extLst>
              </p:cNvPr>
              <p:cNvSpPr>
                <a:spLocks noChangeShapeType="1"/>
              </p:cNvSpPr>
              <p:nvPr/>
            </p:nvSpPr>
            <p:spPr bwMode="auto">
              <a:xfrm flipH="1">
                <a:off x="216024" y="0"/>
                <a:ext cx="57606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6" name="直接连接符 72">
                <a:extLst>
                  <a:ext uri="{FF2B5EF4-FFF2-40B4-BE49-F238E27FC236}">
                    <a16:creationId xmlns:a16="http://schemas.microsoft.com/office/drawing/2014/main" id="{CC037A5B-7A6A-4667-8F87-4081E1A3F06B}"/>
                  </a:ext>
                </a:extLst>
              </p:cNvPr>
              <p:cNvSpPr>
                <a:spLocks noChangeShapeType="1"/>
              </p:cNvSpPr>
              <p:nvPr/>
            </p:nvSpPr>
            <p:spPr bwMode="auto">
              <a:xfrm flipH="1">
                <a:off x="396044" y="158874"/>
                <a:ext cx="39604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0" name="组合 62">
              <a:extLst>
                <a:ext uri="{FF2B5EF4-FFF2-40B4-BE49-F238E27FC236}">
                  <a16:creationId xmlns:a16="http://schemas.microsoft.com/office/drawing/2014/main" id="{6314269A-498D-4BCE-A3CB-D124943705D7}"/>
                </a:ext>
              </a:extLst>
            </p:cNvPr>
            <p:cNvGrpSpPr/>
            <p:nvPr/>
          </p:nvGrpSpPr>
          <p:grpSpPr bwMode="auto">
            <a:xfrm rot="10800000">
              <a:off x="2788494" y="0"/>
              <a:ext cx="792088" cy="158874"/>
              <a:chOff x="0" y="0"/>
              <a:chExt cx="792088" cy="158874"/>
            </a:xfrm>
          </p:grpSpPr>
          <p:sp>
            <p:nvSpPr>
              <p:cNvPr id="11" name="直接连接符 67">
                <a:extLst>
                  <a:ext uri="{FF2B5EF4-FFF2-40B4-BE49-F238E27FC236}">
                    <a16:creationId xmlns:a16="http://schemas.microsoft.com/office/drawing/2014/main" id="{3FC557F7-F535-47FB-93D2-DF3761442FB2}"/>
                  </a:ext>
                </a:extLst>
              </p:cNvPr>
              <p:cNvSpPr>
                <a:spLocks noChangeShapeType="1"/>
              </p:cNvSpPr>
              <p:nvPr/>
            </p:nvSpPr>
            <p:spPr bwMode="auto">
              <a:xfrm flipH="1">
                <a:off x="0" y="79437"/>
                <a:ext cx="792088"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2" name="直接连接符 68">
                <a:extLst>
                  <a:ext uri="{FF2B5EF4-FFF2-40B4-BE49-F238E27FC236}">
                    <a16:creationId xmlns:a16="http://schemas.microsoft.com/office/drawing/2014/main" id="{0C415194-FDE6-4BCE-B484-565B43BA17DE}"/>
                  </a:ext>
                </a:extLst>
              </p:cNvPr>
              <p:cNvSpPr>
                <a:spLocks noChangeShapeType="1"/>
              </p:cNvSpPr>
              <p:nvPr/>
            </p:nvSpPr>
            <p:spPr bwMode="auto">
              <a:xfrm flipH="1">
                <a:off x="216024" y="0"/>
                <a:ext cx="57606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3" name="直接连接符 69">
                <a:extLst>
                  <a:ext uri="{FF2B5EF4-FFF2-40B4-BE49-F238E27FC236}">
                    <a16:creationId xmlns:a16="http://schemas.microsoft.com/office/drawing/2014/main" id="{98E70811-36CE-4C82-ADE5-3F03876AA5D1}"/>
                  </a:ext>
                </a:extLst>
              </p:cNvPr>
              <p:cNvSpPr>
                <a:spLocks noChangeShapeType="1"/>
              </p:cNvSpPr>
              <p:nvPr/>
            </p:nvSpPr>
            <p:spPr bwMode="auto">
              <a:xfrm flipH="1">
                <a:off x="396044" y="158874"/>
                <a:ext cx="39604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grpSp>
      <p:pic>
        <p:nvPicPr>
          <p:cNvPr id="20" name="图片 19">
            <a:extLst>
              <a:ext uri="{FF2B5EF4-FFF2-40B4-BE49-F238E27FC236}">
                <a16:creationId xmlns:a16="http://schemas.microsoft.com/office/drawing/2014/main" id="{A7C7BD0E-DC72-4E01-82CE-97D2AE94E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4500" y="7658"/>
            <a:ext cx="3479800" cy="1856956"/>
          </a:xfrm>
          <a:prstGeom prst="rect">
            <a:avLst/>
          </a:prstGeom>
        </p:spPr>
      </p:pic>
    </p:spTree>
    <p:extLst>
      <p:ext uri="{BB962C8B-B14F-4D97-AF65-F5344CB8AC3E}">
        <p14:creationId xmlns:p14="http://schemas.microsoft.com/office/powerpoint/2010/main" val="294421518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D909308-C93E-4535-A062-D6ED33400206}"/>
              </a:ext>
            </a:extLst>
          </p:cNvPr>
          <p:cNvSpPr txBox="1"/>
          <p:nvPr/>
        </p:nvSpPr>
        <p:spPr>
          <a:xfrm>
            <a:off x="0" y="6146800"/>
            <a:ext cx="11557000" cy="354841"/>
          </a:xfrm>
          <a:prstGeom prst="rect">
            <a:avLst/>
          </a:prstGeom>
          <a:solidFill>
            <a:schemeClr val="accent5">
              <a:lumMod val="75000"/>
            </a:schemeClr>
          </a:solidFill>
          <a:ln>
            <a:noFill/>
          </a:ln>
        </p:spPr>
        <p:txBody>
          <a:bodyPr wrap="square" rtlCol="0">
            <a:spAutoFit/>
          </a:bodyPr>
          <a:lstStyle/>
          <a:p>
            <a:endParaRPr lang="zh-CN" altLang="en-US" sz="1706" dirty="0"/>
          </a:p>
        </p:txBody>
      </p:sp>
      <p:cxnSp>
        <p:nvCxnSpPr>
          <p:cNvPr id="31" name="直接连接符 30">
            <a:extLst>
              <a:ext uri="{FF2B5EF4-FFF2-40B4-BE49-F238E27FC236}">
                <a16:creationId xmlns:a16="http://schemas.microsoft.com/office/drawing/2014/main" id="{787F3103-1E98-4282-A17C-C20B34E47D2E}"/>
              </a:ext>
            </a:extLst>
          </p:cNvPr>
          <p:cNvCxnSpPr>
            <a:cxnSpLocks/>
          </p:cNvCxnSpPr>
          <p:nvPr/>
        </p:nvCxnSpPr>
        <p:spPr>
          <a:xfrm>
            <a:off x="1358900" y="965200"/>
            <a:ext cx="9292661" cy="0"/>
          </a:xfrm>
          <a:prstGeom prst="line">
            <a:avLst/>
          </a:prstGeom>
          <a:noFill/>
          <a:ln w="12700" cap="flat" cmpd="sng" algn="ctr">
            <a:solidFill>
              <a:sysClr val="windowText" lastClr="000000"/>
            </a:solidFill>
            <a:prstDash val="dash"/>
          </a:ln>
          <a:effectLst/>
        </p:spPr>
      </p:cxnSp>
      <p:sp>
        <p:nvSpPr>
          <p:cNvPr id="33" name="TextBox 34">
            <a:extLst>
              <a:ext uri="{FF2B5EF4-FFF2-40B4-BE49-F238E27FC236}">
                <a16:creationId xmlns:a16="http://schemas.microsoft.com/office/drawing/2014/main" id="{9BB5CB04-6907-475A-AB75-C55719FCAE6A}"/>
              </a:ext>
            </a:extLst>
          </p:cNvPr>
          <p:cNvSpPr txBox="1"/>
          <p:nvPr/>
        </p:nvSpPr>
        <p:spPr>
          <a:xfrm>
            <a:off x="1423958" y="354637"/>
            <a:ext cx="1781257" cy="523220"/>
          </a:xfrm>
          <a:prstGeom prst="rect">
            <a:avLst/>
          </a:prstGeom>
          <a:noFill/>
        </p:spPr>
        <p:txBody>
          <a:bodyPr wrap="none" rtlCol="0">
            <a:spAutoFit/>
          </a:bodyPr>
          <a:lstStyle/>
          <a:p>
            <a:r>
              <a:rPr lang="zh-CN" altLang="en-US" sz="2800" b="1" spc="300" dirty="0">
                <a:latin typeface="宋体" panose="02010600030101010101" pitchFamily="2" charset="-122"/>
                <a:ea typeface="宋体" panose="02010600030101010101" pitchFamily="2" charset="-122"/>
              </a:rPr>
              <a:t>实验原理</a:t>
            </a:r>
          </a:p>
        </p:txBody>
      </p:sp>
      <p:cxnSp>
        <p:nvCxnSpPr>
          <p:cNvPr id="35" name="直接连接符 34">
            <a:extLst>
              <a:ext uri="{FF2B5EF4-FFF2-40B4-BE49-F238E27FC236}">
                <a16:creationId xmlns:a16="http://schemas.microsoft.com/office/drawing/2014/main" id="{419E72C9-EA40-40C1-B6DD-3F6D0722515C}"/>
              </a:ext>
            </a:extLst>
          </p:cNvPr>
          <p:cNvCxnSpPr>
            <a:cxnSpLocks/>
          </p:cNvCxnSpPr>
          <p:nvPr/>
        </p:nvCxnSpPr>
        <p:spPr>
          <a:xfrm>
            <a:off x="3241258" y="477617"/>
            <a:ext cx="0" cy="334294"/>
          </a:xfrm>
          <a:prstGeom prst="line">
            <a:avLst/>
          </a:prstGeom>
          <a:noFill/>
          <a:ln w="19050" cap="flat" cmpd="sng" algn="ctr">
            <a:solidFill>
              <a:sysClr val="windowText" lastClr="000000"/>
            </a:solidFill>
            <a:prstDash val="solid"/>
          </a:ln>
          <a:effectLst/>
        </p:spPr>
      </p:cxnSp>
      <p:sp>
        <p:nvSpPr>
          <p:cNvPr id="14" name="矩形 13">
            <a:extLst>
              <a:ext uri="{FF2B5EF4-FFF2-40B4-BE49-F238E27FC236}">
                <a16:creationId xmlns:a16="http://schemas.microsoft.com/office/drawing/2014/main" id="{0F3EAE20-8D22-4E0C-B56F-2A2B1AD20256}"/>
              </a:ext>
            </a:extLst>
          </p:cNvPr>
          <p:cNvSpPr/>
          <p:nvPr/>
        </p:nvSpPr>
        <p:spPr>
          <a:xfrm>
            <a:off x="3313345" y="431800"/>
            <a:ext cx="4141711" cy="461665"/>
          </a:xfrm>
          <a:prstGeom prst="rect">
            <a:avLst/>
          </a:prstGeom>
        </p:spPr>
        <p:txBody>
          <a:bodyPr wrap="none">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EXPERIMENTAL PRINCIPLE</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grpSp>
        <p:nvGrpSpPr>
          <p:cNvPr id="15" name="组合 14">
            <a:extLst>
              <a:ext uri="{FF2B5EF4-FFF2-40B4-BE49-F238E27FC236}">
                <a16:creationId xmlns:a16="http://schemas.microsoft.com/office/drawing/2014/main" id="{833E16D8-6F1E-46DD-B4F0-610BC68C42C4}"/>
              </a:ext>
            </a:extLst>
          </p:cNvPr>
          <p:cNvGrpSpPr/>
          <p:nvPr/>
        </p:nvGrpSpPr>
        <p:grpSpPr>
          <a:xfrm>
            <a:off x="5749981" y="6166971"/>
            <a:ext cx="1443569" cy="360829"/>
            <a:chOff x="414611" y="6477345"/>
            <a:chExt cx="1609033" cy="380655"/>
          </a:xfrm>
        </p:grpSpPr>
        <p:pic>
          <p:nvPicPr>
            <p:cNvPr id="16" name="图片 15">
              <a:extLst>
                <a:ext uri="{FF2B5EF4-FFF2-40B4-BE49-F238E27FC236}">
                  <a16:creationId xmlns:a16="http://schemas.microsoft.com/office/drawing/2014/main" id="{B3C24BD4-7193-4978-A1FD-AE59D9D7744B}"/>
                </a:ext>
              </a:extLst>
            </p:cNvPr>
            <p:cNvPicPr>
              <a:picLocks noChangeAspect="1"/>
            </p:cNvPicPr>
            <p:nvPr/>
          </p:nvPicPr>
          <p:blipFill rotWithShape="1">
            <a:blip r:embed="rId3" cstate="print">
              <a:biLevel thresh="25000"/>
            </a:blip>
            <a:srcRect l="1" t="6582" r="-25334" b="26979"/>
            <a:stretch/>
          </p:blipFill>
          <p:spPr>
            <a:xfrm>
              <a:off x="414611" y="6477345"/>
              <a:ext cx="724874" cy="380655"/>
            </a:xfrm>
            <a:prstGeom prst="rect">
              <a:avLst/>
            </a:prstGeom>
          </p:spPr>
        </p:pic>
        <p:pic>
          <p:nvPicPr>
            <p:cNvPr id="17" name="图片 16">
              <a:extLst>
                <a:ext uri="{FF2B5EF4-FFF2-40B4-BE49-F238E27FC236}">
                  <a16:creationId xmlns:a16="http://schemas.microsoft.com/office/drawing/2014/main" id="{BF435FE1-0C09-4B2C-A605-327D7C6E2DC1}"/>
                </a:ext>
              </a:extLst>
            </p:cNvPr>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l="32814" t="12432" r="55484" b="78542"/>
            <a:stretch/>
          </p:blipFill>
          <p:spPr>
            <a:xfrm rot="1259126">
              <a:off x="867397" y="6515828"/>
              <a:ext cx="402920" cy="310802"/>
            </a:xfrm>
            <a:prstGeom prst="rect">
              <a:avLst/>
            </a:prstGeom>
          </p:spPr>
        </p:pic>
        <p:pic>
          <p:nvPicPr>
            <p:cNvPr id="18" name="图片 17">
              <a:extLst>
                <a:ext uri="{FF2B5EF4-FFF2-40B4-BE49-F238E27FC236}">
                  <a16:creationId xmlns:a16="http://schemas.microsoft.com/office/drawing/2014/main" id="{6DEAED55-EC05-4216-87E8-63F15B368534}"/>
                </a:ext>
              </a:extLst>
            </p:cNvPr>
            <p:cNvPicPr>
              <a:picLocks noChangeAspect="1"/>
            </p:cNvPicPr>
            <p:nvPr/>
          </p:nvPicPr>
          <p:blipFill rotWithShape="1">
            <a:blip r:embed="rId5" cstate="print"/>
            <a:srcRect t="-1" b="16526"/>
            <a:stretch/>
          </p:blipFill>
          <p:spPr>
            <a:xfrm rot="589386">
              <a:off x="1256498" y="6481317"/>
              <a:ext cx="388026" cy="326437"/>
            </a:xfrm>
            <a:prstGeom prst="rect">
              <a:avLst/>
            </a:prstGeom>
          </p:spPr>
        </p:pic>
        <p:pic>
          <p:nvPicPr>
            <p:cNvPr id="19" name="图片 18">
              <a:extLst>
                <a:ext uri="{FF2B5EF4-FFF2-40B4-BE49-F238E27FC236}">
                  <a16:creationId xmlns:a16="http://schemas.microsoft.com/office/drawing/2014/main" id="{FF7A5AD8-8E43-468F-8C39-A938A361EDF8}"/>
                </a:ext>
              </a:extLst>
            </p:cNvPr>
            <p:cNvPicPr>
              <a:picLocks noChangeAspect="1"/>
            </p:cNvPicPr>
            <p:nvPr/>
          </p:nvPicPr>
          <p:blipFill rotWithShape="1">
            <a:blip r:embed="rId6" cstate="print"/>
            <a:srcRect t="18211" b="8984"/>
            <a:stretch/>
          </p:blipFill>
          <p:spPr>
            <a:xfrm>
              <a:off x="1554468" y="6496881"/>
              <a:ext cx="469176" cy="341581"/>
            </a:xfrm>
            <a:prstGeom prst="rect">
              <a:avLst/>
            </a:prstGeom>
          </p:spPr>
        </p:pic>
      </p:grpSp>
      <p:grpSp>
        <p:nvGrpSpPr>
          <p:cNvPr id="20" name="组合 19">
            <a:extLst>
              <a:ext uri="{FF2B5EF4-FFF2-40B4-BE49-F238E27FC236}">
                <a16:creationId xmlns:a16="http://schemas.microsoft.com/office/drawing/2014/main" id="{5467B2F0-A8BC-454E-8EDE-C9B641C6A774}"/>
              </a:ext>
            </a:extLst>
          </p:cNvPr>
          <p:cNvGrpSpPr/>
          <p:nvPr/>
        </p:nvGrpSpPr>
        <p:grpSpPr>
          <a:xfrm>
            <a:off x="7026503" y="5864580"/>
            <a:ext cx="4530497" cy="680841"/>
            <a:chOff x="7026503" y="5864580"/>
            <a:chExt cx="4530497" cy="680841"/>
          </a:xfrm>
        </p:grpSpPr>
        <p:sp>
          <p:nvSpPr>
            <p:cNvPr id="21" name="TextBox 11">
              <a:extLst>
                <a:ext uri="{FF2B5EF4-FFF2-40B4-BE49-F238E27FC236}">
                  <a16:creationId xmlns:a16="http://schemas.microsoft.com/office/drawing/2014/main" id="{DF90B1A7-1809-436B-A69A-BE8E5AF85F3E}"/>
                </a:ext>
              </a:extLst>
            </p:cNvPr>
            <p:cNvSpPr txBox="1"/>
            <p:nvPr/>
          </p:nvSpPr>
          <p:spPr>
            <a:xfrm>
              <a:off x="7026503" y="5864580"/>
              <a:ext cx="4474868" cy="587020"/>
            </a:xfrm>
            <a:prstGeom prst="rect">
              <a:avLst/>
            </a:prstGeom>
          </p:spPr>
          <p:txBody>
            <a:bodyPr wrap="square" lIns="0" tIns="0" rIns="63500" rtlCol="0" anchor="t">
              <a:spAutoFit/>
            </a:bodyPr>
            <a:lstStyle/>
            <a:p>
              <a:pPr algn="dist" latinLnBrk="1">
                <a:lnSpc>
                  <a:spcPct val="120000"/>
                </a:lnSpc>
              </a:pPr>
              <a:r>
                <a:rPr lang="en-US" altLang="zh-CN" sz="3200" b="1" dirty="0">
                  <a:solidFill>
                    <a:schemeClr val="accent3">
                      <a:lumMod val="75000"/>
                    </a:schemeClr>
                  </a:solidFill>
                  <a:latin typeface="微软雅黑" panose="020B0503020204020204" charset="-122"/>
                  <a:ea typeface="微软雅黑" panose="020B0503020204020204" charset="-122"/>
                </a:rPr>
                <a:t>  </a:t>
              </a:r>
              <a:r>
                <a:rPr lang="zh-CN" altLang="en-US" sz="1200" dirty="0">
                  <a:solidFill>
                    <a:srgbClr val="00B0F0"/>
                  </a:solidFill>
                  <a:latin typeface="微软雅黑" panose="020B0503020204020204" charset="-122"/>
                  <a:ea typeface="微软雅黑" panose="020B0503020204020204" charset="-122"/>
                </a:rPr>
                <a:t>物理学国家级实验教学示范中心</a:t>
              </a:r>
            </a:p>
          </p:txBody>
        </p:sp>
        <p:sp>
          <p:nvSpPr>
            <p:cNvPr id="22" name="矩形 21">
              <a:extLst>
                <a:ext uri="{FF2B5EF4-FFF2-40B4-BE49-F238E27FC236}">
                  <a16:creationId xmlns:a16="http://schemas.microsoft.com/office/drawing/2014/main" id="{B4DF076F-91E5-45F2-AFAF-E717F1EECDC0}"/>
                </a:ext>
              </a:extLst>
            </p:cNvPr>
            <p:cNvSpPr/>
            <p:nvPr/>
          </p:nvSpPr>
          <p:spPr>
            <a:xfrm>
              <a:off x="7175745" y="6299200"/>
              <a:ext cx="4381255" cy="246221"/>
            </a:xfrm>
            <a:prstGeom prst="rect">
              <a:avLst/>
            </a:prstGeom>
          </p:spPr>
          <p:txBody>
            <a:bodyPr wrap="square">
              <a:spAutoFit/>
            </a:bodyPr>
            <a:lstStyle/>
            <a:p>
              <a:pPr algn="dist"/>
              <a:r>
                <a:rPr lang="en-US" altLang="zh-CN" sz="1000" dirty="0">
                  <a:solidFill>
                    <a:srgbClr val="00B050"/>
                  </a:solidFill>
                  <a:latin typeface="Times New Roman" panose="02020603050405020304" pitchFamily="18" charset="0"/>
                </a:rPr>
                <a:t>National Demonstration Center for Experimental Physics Education</a:t>
              </a:r>
              <a:endParaRPr lang="zh-CN" altLang="en-US" sz="1000" dirty="0">
                <a:solidFill>
                  <a:srgbClr val="00B050"/>
                </a:solidFill>
              </a:endParaRPr>
            </a:p>
          </p:txBody>
        </p:sp>
      </p:grpSp>
      <p:grpSp>
        <p:nvGrpSpPr>
          <p:cNvPr id="52" name="组合 51">
            <a:extLst>
              <a:ext uri="{FF2B5EF4-FFF2-40B4-BE49-F238E27FC236}">
                <a16:creationId xmlns:a16="http://schemas.microsoft.com/office/drawing/2014/main" id="{52F1CB4F-B66D-42E8-9056-37F0ECEA08DB}"/>
              </a:ext>
            </a:extLst>
          </p:cNvPr>
          <p:cNvGrpSpPr/>
          <p:nvPr/>
        </p:nvGrpSpPr>
        <p:grpSpPr>
          <a:xfrm>
            <a:off x="163570" y="214157"/>
            <a:ext cx="1087200" cy="770400"/>
            <a:chOff x="3365120" y="356341"/>
            <a:chExt cx="4904554" cy="3802340"/>
          </a:xfrm>
        </p:grpSpPr>
        <p:pic>
          <p:nvPicPr>
            <p:cNvPr id="53" name="Picture 2">
              <a:extLst>
                <a:ext uri="{FF2B5EF4-FFF2-40B4-BE49-F238E27FC236}">
                  <a16:creationId xmlns:a16="http://schemas.microsoft.com/office/drawing/2014/main" id="{34CA3AEF-2844-4836-8ACC-782E7647314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847811" y="1168161"/>
              <a:ext cx="2496379" cy="299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任意多边形 7">
              <a:extLst>
                <a:ext uri="{FF2B5EF4-FFF2-40B4-BE49-F238E27FC236}">
                  <a16:creationId xmlns:a16="http://schemas.microsoft.com/office/drawing/2014/main" id="{5916F49F-38F7-4E8A-9DCF-20AAB3540F31}"/>
                </a:ext>
              </a:extLst>
            </p:cNvPr>
            <p:cNvSpPr/>
            <p:nvPr/>
          </p:nvSpPr>
          <p:spPr>
            <a:xfrm rot="20547143">
              <a:off x="5339960" y="356341"/>
              <a:ext cx="2929714" cy="3666626"/>
            </a:xfrm>
            <a:custGeom>
              <a:avLst/>
              <a:gdLst>
                <a:gd name="connsiteX0" fmla="*/ 1684425 w 4676103"/>
                <a:gd name="connsiteY0" fmla="*/ 0 h 5852284"/>
                <a:gd name="connsiteX1" fmla="*/ 4676103 w 4676103"/>
                <a:gd name="connsiteY1" fmla="*/ 2991678 h 5852284"/>
                <a:gd name="connsiteX2" fmla="*/ 2574058 w 4676103"/>
                <a:gd name="connsiteY2" fmla="*/ 5848856 h 5852284"/>
                <a:gd name="connsiteX3" fmla="*/ 2560728 w 4676103"/>
                <a:gd name="connsiteY3" fmla="*/ 5852284 h 5852284"/>
                <a:gd name="connsiteX4" fmla="*/ 2606637 w 4676103"/>
                <a:gd name="connsiteY4" fmla="*/ 5801771 h 5852284"/>
                <a:gd name="connsiteX5" fmla="*/ 3344262 w 4676103"/>
                <a:gd name="connsiteY5" fmla="*/ 3747052 h 5852284"/>
                <a:gd name="connsiteX6" fmla="*/ 114044 w 4676103"/>
                <a:gd name="connsiteY6" fmla="*/ 516834 h 5852284"/>
                <a:gd name="connsiteX7" fmla="*/ 0 w 4676103"/>
                <a:gd name="connsiteY7" fmla="*/ 519718 h 5852284"/>
                <a:gd name="connsiteX8" fmla="*/ 11749 w 4676103"/>
                <a:gd name="connsiteY8" fmla="*/ 510932 h 5852284"/>
                <a:gd name="connsiteX9" fmla="*/ 1684425 w 4676103"/>
                <a:gd name="connsiteY9" fmla="*/ 0 h 5852284"/>
                <a:gd name="connsiteX0" fmla="*/ 2606637 w 4676103"/>
                <a:gd name="connsiteY0" fmla="*/ 5801771 h 5893211"/>
                <a:gd name="connsiteX1" fmla="*/ 3344262 w 4676103"/>
                <a:gd name="connsiteY1" fmla="*/ 3747052 h 5893211"/>
                <a:gd name="connsiteX2" fmla="*/ 114044 w 4676103"/>
                <a:gd name="connsiteY2" fmla="*/ 516834 h 5893211"/>
                <a:gd name="connsiteX3" fmla="*/ 0 w 4676103"/>
                <a:gd name="connsiteY3" fmla="*/ 519718 h 5893211"/>
                <a:gd name="connsiteX4" fmla="*/ 11749 w 4676103"/>
                <a:gd name="connsiteY4" fmla="*/ 510932 h 5893211"/>
                <a:gd name="connsiteX5" fmla="*/ 1684425 w 4676103"/>
                <a:gd name="connsiteY5" fmla="*/ 0 h 5893211"/>
                <a:gd name="connsiteX6" fmla="*/ 4676103 w 4676103"/>
                <a:gd name="connsiteY6" fmla="*/ 2991678 h 5893211"/>
                <a:gd name="connsiteX7" fmla="*/ 2574058 w 4676103"/>
                <a:gd name="connsiteY7" fmla="*/ 5848856 h 5893211"/>
                <a:gd name="connsiteX8" fmla="*/ 2560728 w 4676103"/>
                <a:gd name="connsiteY8" fmla="*/ 5852284 h 5893211"/>
                <a:gd name="connsiteX9" fmla="*/ 2698077 w 4676103"/>
                <a:gd name="connsiteY9" fmla="*/ 5893211 h 5893211"/>
                <a:gd name="connsiteX0" fmla="*/ 2606637 w 4676103"/>
                <a:gd name="connsiteY0" fmla="*/ 5801771 h 5852284"/>
                <a:gd name="connsiteX1" fmla="*/ 3344262 w 4676103"/>
                <a:gd name="connsiteY1" fmla="*/ 3747052 h 5852284"/>
                <a:gd name="connsiteX2" fmla="*/ 114044 w 4676103"/>
                <a:gd name="connsiteY2" fmla="*/ 516834 h 5852284"/>
                <a:gd name="connsiteX3" fmla="*/ 0 w 4676103"/>
                <a:gd name="connsiteY3" fmla="*/ 519718 h 5852284"/>
                <a:gd name="connsiteX4" fmla="*/ 11749 w 4676103"/>
                <a:gd name="connsiteY4" fmla="*/ 510932 h 5852284"/>
                <a:gd name="connsiteX5" fmla="*/ 1684425 w 4676103"/>
                <a:gd name="connsiteY5" fmla="*/ 0 h 5852284"/>
                <a:gd name="connsiteX6" fmla="*/ 4676103 w 4676103"/>
                <a:gd name="connsiteY6" fmla="*/ 2991678 h 5852284"/>
                <a:gd name="connsiteX7" fmla="*/ 2574058 w 4676103"/>
                <a:gd name="connsiteY7" fmla="*/ 5848856 h 5852284"/>
                <a:gd name="connsiteX8" fmla="*/ 2560728 w 4676103"/>
                <a:gd name="connsiteY8" fmla="*/ 5852284 h 5852284"/>
                <a:gd name="connsiteX0" fmla="*/ 3344262 w 4676103"/>
                <a:gd name="connsiteY0" fmla="*/ 3747052 h 5852284"/>
                <a:gd name="connsiteX1" fmla="*/ 114044 w 4676103"/>
                <a:gd name="connsiteY1" fmla="*/ 516834 h 5852284"/>
                <a:gd name="connsiteX2" fmla="*/ 0 w 4676103"/>
                <a:gd name="connsiteY2" fmla="*/ 519718 h 5852284"/>
                <a:gd name="connsiteX3" fmla="*/ 11749 w 4676103"/>
                <a:gd name="connsiteY3" fmla="*/ 510932 h 5852284"/>
                <a:gd name="connsiteX4" fmla="*/ 1684425 w 4676103"/>
                <a:gd name="connsiteY4" fmla="*/ 0 h 5852284"/>
                <a:gd name="connsiteX5" fmla="*/ 4676103 w 4676103"/>
                <a:gd name="connsiteY5" fmla="*/ 2991678 h 5852284"/>
                <a:gd name="connsiteX6" fmla="*/ 2574058 w 4676103"/>
                <a:gd name="connsiteY6" fmla="*/ 5848856 h 5852284"/>
                <a:gd name="connsiteX7" fmla="*/ 2560728 w 4676103"/>
                <a:gd name="connsiteY7" fmla="*/ 5852284 h 5852284"/>
                <a:gd name="connsiteX0" fmla="*/ 114044 w 4676103"/>
                <a:gd name="connsiteY0" fmla="*/ 516834 h 5852284"/>
                <a:gd name="connsiteX1" fmla="*/ 0 w 4676103"/>
                <a:gd name="connsiteY1" fmla="*/ 519718 h 5852284"/>
                <a:gd name="connsiteX2" fmla="*/ 11749 w 4676103"/>
                <a:gd name="connsiteY2" fmla="*/ 510932 h 5852284"/>
                <a:gd name="connsiteX3" fmla="*/ 1684425 w 4676103"/>
                <a:gd name="connsiteY3" fmla="*/ 0 h 5852284"/>
                <a:gd name="connsiteX4" fmla="*/ 4676103 w 4676103"/>
                <a:gd name="connsiteY4" fmla="*/ 2991678 h 5852284"/>
                <a:gd name="connsiteX5" fmla="*/ 2574058 w 4676103"/>
                <a:gd name="connsiteY5" fmla="*/ 5848856 h 5852284"/>
                <a:gd name="connsiteX6" fmla="*/ 2560728 w 4676103"/>
                <a:gd name="connsiteY6" fmla="*/ 5852284 h 5852284"/>
                <a:gd name="connsiteX0" fmla="*/ 0 w 4676103"/>
                <a:gd name="connsiteY0" fmla="*/ 519718 h 5852284"/>
                <a:gd name="connsiteX1" fmla="*/ 11749 w 4676103"/>
                <a:gd name="connsiteY1" fmla="*/ 510932 h 5852284"/>
                <a:gd name="connsiteX2" fmla="*/ 1684425 w 4676103"/>
                <a:gd name="connsiteY2" fmla="*/ 0 h 5852284"/>
                <a:gd name="connsiteX3" fmla="*/ 4676103 w 4676103"/>
                <a:gd name="connsiteY3" fmla="*/ 2991678 h 5852284"/>
                <a:gd name="connsiteX4" fmla="*/ 2574058 w 4676103"/>
                <a:gd name="connsiteY4" fmla="*/ 5848856 h 5852284"/>
                <a:gd name="connsiteX5" fmla="*/ 2560728 w 4676103"/>
                <a:gd name="connsiteY5" fmla="*/ 5852284 h 585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6103" h="5852284">
                  <a:moveTo>
                    <a:pt x="0" y="519718"/>
                  </a:moveTo>
                  <a:lnTo>
                    <a:pt x="11749" y="510932"/>
                  </a:lnTo>
                  <a:cubicBezTo>
                    <a:pt x="489224" y="188356"/>
                    <a:pt x="1064828" y="0"/>
                    <a:pt x="1684425" y="0"/>
                  </a:cubicBezTo>
                  <a:cubicBezTo>
                    <a:pt x="3336683" y="0"/>
                    <a:pt x="4676103" y="1339420"/>
                    <a:pt x="4676103" y="2991678"/>
                  </a:cubicBezTo>
                  <a:cubicBezTo>
                    <a:pt x="4676103" y="4334138"/>
                    <a:pt x="3791877" y="5470076"/>
                    <a:pt x="2574058" y="5848856"/>
                  </a:cubicBezTo>
                  <a:lnTo>
                    <a:pt x="2560728" y="5852284"/>
                  </a:lnTo>
                </a:path>
              </a:pathLst>
            </a:custGeom>
            <a:noFill/>
            <a:ln w="63500" cmpd="sng">
              <a:solidFill>
                <a:schemeClr val="accent1"/>
              </a:solidFill>
              <a:prstDash val="solid"/>
              <a:round/>
              <a:headEnd type="oval"/>
              <a:tailEnd type="ova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a:extLst>
                <a:ext uri="{FF2B5EF4-FFF2-40B4-BE49-F238E27FC236}">
                  <a16:creationId xmlns:a16="http://schemas.microsoft.com/office/drawing/2014/main" id="{061A4404-041D-4E8F-8D07-67E3BEE484B4}"/>
                </a:ext>
              </a:extLst>
            </p:cNvPr>
            <p:cNvSpPr/>
            <p:nvPr/>
          </p:nvSpPr>
          <p:spPr>
            <a:xfrm rot="20547143">
              <a:off x="4712650" y="944419"/>
              <a:ext cx="414093" cy="414093"/>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56" name="椭圆 55">
              <a:extLst>
                <a:ext uri="{FF2B5EF4-FFF2-40B4-BE49-F238E27FC236}">
                  <a16:creationId xmlns:a16="http://schemas.microsoft.com/office/drawing/2014/main" id="{2C698599-6BA1-47F8-8CDE-DD3D302336CE}"/>
                </a:ext>
              </a:extLst>
            </p:cNvPr>
            <p:cNvSpPr/>
            <p:nvPr/>
          </p:nvSpPr>
          <p:spPr>
            <a:xfrm rot="20547143">
              <a:off x="7218811" y="3699044"/>
              <a:ext cx="414093" cy="414093"/>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57" name="椭圆 56">
              <a:extLst>
                <a:ext uri="{FF2B5EF4-FFF2-40B4-BE49-F238E27FC236}">
                  <a16:creationId xmlns:a16="http://schemas.microsoft.com/office/drawing/2014/main" id="{49A90338-601F-4030-BD41-1229E0A90159}"/>
                </a:ext>
              </a:extLst>
            </p:cNvPr>
            <p:cNvSpPr/>
            <p:nvPr/>
          </p:nvSpPr>
          <p:spPr>
            <a:xfrm rot="20547143">
              <a:off x="7973656" y="3931045"/>
              <a:ext cx="195749" cy="195749"/>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58" name="椭圆 57">
              <a:extLst>
                <a:ext uri="{FF2B5EF4-FFF2-40B4-BE49-F238E27FC236}">
                  <a16:creationId xmlns:a16="http://schemas.microsoft.com/office/drawing/2014/main" id="{D579B748-668F-4A45-808C-F9FE3A56E7F1}"/>
                </a:ext>
              </a:extLst>
            </p:cNvPr>
            <p:cNvSpPr/>
            <p:nvPr/>
          </p:nvSpPr>
          <p:spPr>
            <a:xfrm>
              <a:off x="3741541" y="1469504"/>
              <a:ext cx="857761" cy="857761"/>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59" name="椭圆 58">
              <a:extLst>
                <a:ext uri="{FF2B5EF4-FFF2-40B4-BE49-F238E27FC236}">
                  <a16:creationId xmlns:a16="http://schemas.microsoft.com/office/drawing/2014/main" id="{ED0D7646-CE78-4433-BD5A-499CFDE2A8BE}"/>
                </a:ext>
              </a:extLst>
            </p:cNvPr>
            <p:cNvSpPr/>
            <p:nvPr/>
          </p:nvSpPr>
          <p:spPr>
            <a:xfrm>
              <a:off x="3365120" y="2139836"/>
              <a:ext cx="226828" cy="226828"/>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grpSp>
      <p:sp>
        <p:nvSpPr>
          <p:cNvPr id="9" name="矩形 8">
            <a:extLst>
              <a:ext uri="{FF2B5EF4-FFF2-40B4-BE49-F238E27FC236}">
                <a16:creationId xmlns:a16="http://schemas.microsoft.com/office/drawing/2014/main" id="{4DBE7BF5-576E-42C3-B54C-C70262AB2DD6}"/>
              </a:ext>
            </a:extLst>
          </p:cNvPr>
          <p:cNvSpPr/>
          <p:nvPr/>
        </p:nvSpPr>
        <p:spPr>
          <a:xfrm>
            <a:off x="414031" y="1498600"/>
            <a:ext cx="10237529" cy="1565685"/>
          </a:xfrm>
          <a:prstGeom prst="rect">
            <a:avLst/>
          </a:prstGeom>
        </p:spPr>
        <p:txBody>
          <a:bodyPr wrap="square">
            <a:spAutoFit/>
          </a:bodyPr>
          <a:lstStyle/>
          <a:p>
            <a:pPr indent="266700">
              <a:lnSpc>
                <a:spcPts val="4000"/>
              </a:lnSpc>
              <a:spcAft>
                <a:spcPts val="0"/>
              </a:spcAft>
            </a:pPr>
            <a:r>
              <a:rPr lang="zh-CN" altLang="en-US" sz="2200" kern="100" dirty="0">
                <a:latin typeface="Times New Roman" panose="02020603050405020304" pitchFamily="18" charset="0"/>
              </a:rPr>
              <a:t>采用一个可以产生多个波长的装置，通过系列分光装置，得到一束平行的波长范围很窄的单色光，透过一定厚度的试样溶液后，部分光被吸收，剩余的光照射到光电元件上，产生光电流，在仪器上可读取相应的吸光度或透光率，完成测定。</a:t>
            </a:r>
            <a:endParaRPr lang="zh-CN" altLang="zh-CN" sz="2200" kern="100" dirty="0">
              <a:latin typeface="Times New Roman" panose="02020603050405020304" pitchFamily="18" charset="0"/>
            </a:endParaRPr>
          </a:p>
        </p:txBody>
      </p:sp>
      <p:sp>
        <p:nvSpPr>
          <p:cNvPr id="102" name="文本框 101">
            <a:extLst>
              <a:ext uri="{FF2B5EF4-FFF2-40B4-BE49-F238E27FC236}">
                <a16:creationId xmlns:a16="http://schemas.microsoft.com/office/drawing/2014/main" id="{B06DABE3-D06E-43B5-84C0-9EB4ADC6DB33}"/>
              </a:ext>
            </a:extLst>
          </p:cNvPr>
          <p:cNvSpPr txBox="1"/>
          <p:nvPr/>
        </p:nvSpPr>
        <p:spPr>
          <a:xfrm>
            <a:off x="409824" y="1115332"/>
            <a:ext cx="2040943" cy="461665"/>
          </a:xfrm>
          <a:prstGeom prst="rect">
            <a:avLst/>
          </a:prstGeom>
          <a:noFill/>
        </p:spPr>
        <p:txBody>
          <a:bodyPr wrap="none" rtlCol="0">
            <a:spAutoFit/>
          </a:bodyPr>
          <a:lstStyle/>
          <a:p>
            <a:r>
              <a:rPr lang="zh-CN" altLang="en-US" sz="2400" b="1" dirty="0">
                <a:solidFill>
                  <a:srgbClr val="069B87"/>
                </a:solidFill>
              </a:rPr>
              <a:t>一、基本原理</a:t>
            </a:r>
          </a:p>
        </p:txBody>
      </p:sp>
      <p:sp>
        <p:nvSpPr>
          <p:cNvPr id="60" name="Rectangle 9">
            <a:extLst>
              <a:ext uri="{FF2B5EF4-FFF2-40B4-BE49-F238E27FC236}">
                <a16:creationId xmlns:a16="http://schemas.microsoft.com/office/drawing/2014/main" id="{0418BB13-431F-4BD3-AF3C-EA7BBB8AC13D}"/>
              </a:ext>
            </a:extLst>
          </p:cNvPr>
          <p:cNvSpPr>
            <a:spLocks noChangeArrowheads="1"/>
          </p:cNvSpPr>
          <p:nvPr/>
        </p:nvSpPr>
        <p:spPr bwMode="auto">
          <a:xfrm>
            <a:off x="749300" y="3087991"/>
            <a:ext cx="39073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r>
              <a:rPr lang="zh-CN" altLang="en-US" sz="2200" kern="100" dirty="0">
                <a:latin typeface="Times New Roman" panose="02020603050405020304" pitchFamily="18" charset="0"/>
                <a:ea typeface="+mn-ea"/>
              </a:rPr>
              <a:t>光吸收遵循朗伯</a:t>
            </a:r>
            <a:r>
              <a:rPr lang="en-US" altLang="zh-CN" sz="2200" kern="100" dirty="0">
                <a:latin typeface="Times New Roman" panose="02020603050405020304" pitchFamily="18" charset="0"/>
                <a:ea typeface="+mn-ea"/>
              </a:rPr>
              <a:t>-</a:t>
            </a:r>
            <a:r>
              <a:rPr lang="zh-CN" altLang="en-US" sz="2200" kern="100" dirty="0">
                <a:latin typeface="Times New Roman" panose="02020603050405020304" pitchFamily="18" charset="0"/>
                <a:ea typeface="+mn-ea"/>
              </a:rPr>
              <a:t>比尔定律：</a:t>
            </a:r>
          </a:p>
        </p:txBody>
      </p:sp>
      <p:graphicFrame>
        <p:nvGraphicFramePr>
          <p:cNvPr id="61" name="对象 9218">
            <a:extLst>
              <a:ext uri="{FF2B5EF4-FFF2-40B4-BE49-F238E27FC236}">
                <a16:creationId xmlns:a16="http://schemas.microsoft.com/office/drawing/2014/main" id="{B5BA2968-4A6B-488C-BB0D-C95A762EDD33}"/>
              </a:ext>
            </a:extLst>
          </p:cNvPr>
          <p:cNvGraphicFramePr>
            <a:graphicFrameLocks noChangeAspect="1"/>
          </p:cNvGraphicFramePr>
          <p:nvPr>
            <p:extLst>
              <p:ext uri="{D42A27DB-BD31-4B8C-83A1-F6EECF244321}">
                <p14:modId xmlns:p14="http://schemas.microsoft.com/office/powerpoint/2010/main" val="2724925519"/>
              </p:ext>
            </p:extLst>
          </p:nvPr>
        </p:nvGraphicFramePr>
        <p:xfrm>
          <a:off x="896938" y="3446754"/>
          <a:ext cx="3128962" cy="792834"/>
        </p:xfrm>
        <a:graphic>
          <a:graphicData uri="http://schemas.openxmlformats.org/presentationml/2006/ole">
            <mc:AlternateContent xmlns:mc="http://schemas.openxmlformats.org/markup-compatibility/2006">
              <mc:Choice xmlns:v="urn:schemas-microsoft-com:vml" Requires="v">
                <p:oleObj r:id="rId8" imgW="1561739" imgH="393846" progId="">
                  <p:embed/>
                </p:oleObj>
              </mc:Choice>
              <mc:Fallback>
                <p:oleObj r:id="rId8" imgW="1561739" imgH="393846" progId="">
                  <p:embed/>
                  <p:pic>
                    <p:nvPicPr>
                      <p:cNvPr id="1026" name="对象 9218">
                        <a:extLst>
                          <a:ext uri="{FF2B5EF4-FFF2-40B4-BE49-F238E27FC236}">
                            <a16:creationId xmlns:a16="http://schemas.microsoft.com/office/drawing/2014/main" id="{D6F9C200-537E-4BFB-91A6-953380FEC2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6938" y="3446754"/>
                        <a:ext cx="3128962" cy="792834"/>
                      </a:xfrm>
                      <a:prstGeom prst="rect">
                        <a:avLst/>
                      </a:prstGeom>
                      <a:noFill/>
                      <a:ln>
                        <a:noFill/>
                      </a:ln>
                    </p:spPr>
                  </p:pic>
                </p:oleObj>
              </mc:Fallback>
            </mc:AlternateContent>
          </a:graphicData>
        </a:graphic>
      </p:graphicFrame>
      <p:sp>
        <p:nvSpPr>
          <p:cNvPr id="2" name="矩形 1">
            <a:extLst>
              <a:ext uri="{FF2B5EF4-FFF2-40B4-BE49-F238E27FC236}">
                <a16:creationId xmlns:a16="http://schemas.microsoft.com/office/drawing/2014/main" id="{6EA30F61-19D7-43C3-9A30-E224180D082A}"/>
              </a:ext>
            </a:extLst>
          </p:cNvPr>
          <p:cNvSpPr/>
          <p:nvPr/>
        </p:nvSpPr>
        <p:spPr>
          <a:xfrm>
            <a:off x="702949" y="4295170"/>
            <a:ext cx="5778500" cy="784830"/>
          </a:xfrm>
          <a:prstGeom prst="rect">
            <a:avLst/>
          </a:prstGeom>
        </p:spPr>
        <p:txBody>
          <a:bodyPr>
            <a:spAutoFit/>
          </a:bodyPr>
          <a:lstStyle/>
          <a:p>
            <a:r>
              <a:rPr lang="en-US" altLang="zh-CN" b="1" dirty="0">
                <a:solidFill>
                  <a:srgbClr val="000000"/>
                </a:solidFill>
                <a:latin typeface="宋体" panose="02010600030101010101" pitchFamily="2" charset="-122"/>
              </a:rPr>
              <a:t>I</a:t>
            </a:r>
            <a:r>
              <a:rPr lang="en-US" altLang="zh-CN" b="1" baseline="-25000" dirty="0">
                <a:solidFill>
                  <a:srgbClr val="000000"/>
                </a:solidFill>
                <a:latin typeface="宋体" panose="02010600030101010101" pitchFamily="2" charset="-122"/>
              </a:rPr>
              <a:t>0 </a:t>
            </a:r>
            <a:r>
              <a:rPr lang="zh-CN" altLang="en-US" b="1" dirty="0">
                <a:solidFill>
                  <a:srgbClr val="000000"/>
                </a:solidFill>
                <a:latin typeface="宋体" panose="02010600030101010101" pitchFamily="2" charset="-122"/>
              </a:rPr>
              <a:t>入射光辐射强度；</a:t>
            </a:r>
            <a:r>
              <a:rPr lang="en-US" altLang="zh-CN" b="1" dirty="0">
                <a:solidFill>
                  <a:srgbClr val="000000"/>
                </a:solidFill>
                <a:latin typeface="宋体" panose="02010600030101010101" pitchFamily="2" charset="-122"/>
              </a:rPr>
              <a:t>I </a:t>
            </a:r>
            <a:r>
              <a:rPr lang="zh-CN" altLang="en-US" b="1" dirty="0">
                <a:solidFill>
                  <a:srgbClr val="000000"/>
                </a:solidFill>
                <a:latin typeface="宋体" panose="02010600030101010101" pitchFamily="2" charset="-122"/>
              </a:rPr>
              <a:t>透射光辐射强度；</a:t>
            </a:r>
            <a:r>
              <a:rPr lang="en-US" altLang="zh-CN" b="1" dirty="0">
                <a:solidFill>
                  <a:srgbClr val="000000"/>
                </a:solidFill>
                <a:latin typeface="宋体" panose="02010600030101010101" pitchFamily="2" charset="-122"/>
              </a:rPr>
              <a:t>T </a:t>
            </a:r>
            <a:r>
              <a:rPr lang="zh-CN" altLang="en-US" b="1" dirty="0">
                <a:solidFill>
                  <a:srgbClr val="000000"/>
                </a:solidFill>
                <a:latin typeface="宋体" panose="02010600030101010101" pitchFamily="2" charset="-122"/>
              </a:rPr>
              <a:t>透射比</a:t>
            </a:r>
          </a:p>
          <a:p>
            <a:pPr>
              <a:spcBef>
                <a:spcPct val="50000"/>
              </a:spcBef>
            </a:pPr>
            <a:r>
              <a:rPr lang="en-US" altLang="zh-CN" b="1" dirty="0">
                <a:solidFill>
                  <a:srgbClr val="000000"/>
                </a:solidFill>
                <a:latin typeface="宋体" panose="02010600030101010101" pitchFamily="2" charset="-122"/>
              </a:rPr>
              <a:t>a </a:t>
            </a:r>
            <a:r>
              <a:rPr lang="zh-CN" altLang="en-US" b="1" dirty="0">
                <a:solidFill>
                  <a:srgbClr val="000000"/>
                </a:solidFill>
                <a:latin typeface="宋体" panose="02010600030101010101" pitchFamily="2" charset="-122"/>
              </a:rPr>
              <a:t>吸光系数；</a:t>
            </a:r>
            <a:r>
              <a:rPr lang="en-US" altLang="zh-CN" b="1" dirty="0">
                <a:solidFill>
                  <a:srgbClr val="000000"/>
                </a:solidFill>
                <a:latin typeface="宋体" panose="02010600030101010101" pitchFamily="2" charset="-122"/>
              </a:rPr>
              <a:t>ε </a:t>
            </a:r>
            <a:r>
              <a:rPr lang="zh-CN" altLang="en-US" b="1" dirty="0">
                <a:solidFill>
                  <a:srgbClr val="000000"/>
                </a:solidFill>
                <a:latin typeface="宋体" panose="02010600030101010101" pitchFamily="2" charset="-122"/>
              </a:rPr>
              <a:t>摩尔吸光系数</a:t>
            </a:r>
          </a:p>
        </p:txBody>
      </p:sp>
      <p:pic>
        <p:nvPicPr>
          <p:cNvPr id="62" name="图片 1">
            <a:extLst>
              <a:ext uri="{FF2B5EF4-FFF2-40B4-BE49-F238E27FC236}">
                <a16:creationId xmlns:a16="http://schemas.microsoft.com/office/drawing/2014/main" id="{187CFB23-0E36-4A8A-A5F2-F919D88EC99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44922" y="3098800"/>
            <a:ext cx="3734178" cy="273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矩形 62">
            <a:extLst>
              <a:ext uri="{FF2B5EF4-FFF2-40B4-BE49-F238E27FC236}">
                <a16:creationId xmlns:a16="http://schemas.microsoft.com/office/drawing/2014/main" id="{AE2BC035-62D9-4C9E-A575-F5C718860260}"/>
              </a:ext>
            </a:extLst>
          </p:cNvPr>
          <p:cNvSpPr/>
          <p:nvPr/>
        </p:nvSpPr>
        <p:spPr>
          <a:xfrm>
            <a:off x="4178300" y="3632200"/>
            <a:ext cx="5778500" cy="369332"/>
          </a:xfrm>
          <a:prstGeom prst="rect">
            <a:avLst/>
          </a:prstGeom>
        </p:spPr>
        <p:txBody>
          <a:bodyPr>
            <a:spAutoFit/>
          </a:bodyPr>
          <a:lstStyle/>
          <a:p>
            <a:r>
              <a:rPr lang="zh-CN" altLang="en-US" b="1" i="1" dirty="0">
                <a:solidFill>
                  <a:srgbClr val="CC00CC"/>
                </a:solidFill>
                <a:latin typeface="宋体" panose="02010600030101010101" pitchFamily="2" charset="-122"/>
              </a:rPr>
              <a:t>思考：为什么取对数？</a:t>
            </a:r>
          </a:p>
        </p:txBody>
      </p:sp>
      <p:sp>
        <p:nvSpPr>
          <p:cNvPr id="64" name="Rectangle 13">
            <a:extLst>
              <a:ext uri="{FF2B5EF4-FFF2-40B4-BE49-F238E27FC236}">
                <a16:creationId xmlns:a16="http://schemas.microsoft.com/office/drawing/2014/main" id="{BDCDEC23-91B4-4742-A51D-2972515123D2}"/>
              </a:ext>
            </a:extLst>
          </p:cNvPr>
          <p:cNvSpPr>
            <a:spLocks noChangeArrowheads="1"/>
          </p:cNvSpPr>
          <p:nvPr/>
        </p:nvSpPr>
        <p:spPr bwMode="auto">
          <a:xfrm>
            <a:off x="2894318" y="5164675"/>
            <a:ext cx="6477000" cy="974829"/>
          </a:xfrm>
          <a:prstGeom prst="rect">
            <a:avLst/>
          </a:prstGeom>
          <a:solidFill>
            <a:schemeClr val="accent1">
              <a:lumMod val="20000"/>
              <a:lumOff val="80000"/>
            </a:schemeClr>
          </a:solidFill>
          <a:ln w="9525">
            <a:solidFill>
              <a:srgbClr val="FF0000"/>
            </a:solidFill>
            <a:miter lim="800000"/>
            <a:headEnd/>
            <a:tailEnd/>
          </a:ln>
        </p:spPr>
        <p:txBody>
          <a:bodyPr wrap="square" lIns="54000" tIns="10800" rIns="54000" bIns="10800">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lnSpc>
                <a:spcPct val="120000"/>
              </a:lnSpc>
            </a:pPr>
            <a:r>
              <a:rPr kumimoji="1" lang="zh-CN" altLang="en-US" sz="1800" b="1" dirty="0">
                <a:solidFill>
                  <a:srgbClr val="993300"/>
                </a:solidFill>
                <a:latin typeface="宋体" panose="02010600030101010101" pitchFamily="2" charset="-122"/>
              </a:rPr>
              <a:t>①入射光为单色光，适用于可见、红外、紫外光。</a:t>
            </a:r>
          </a:p>
          <a:p>
            <a:pPr>
              <a:lnSpc>
                <a:spcPct val="120000"/>
              </a:lnSpc>
            </a:pPr>
            <a:r>
              <a:rPr kumimoji="1" lang="zh-CN" altLang="en-US" sz="1800" b="1" dirty="0">
                <a:solidFill>
                  <a:srgbClr val="993300"/>
                </a:solidFill>
                <a:latin typeface="宋体" panose="02010600030101010101" pitchFamily="2" charset="-122"/>
              </a:rPr>
              <a:t>②均匀、无散射溶液、固体、气体。</a:t>
            </a:r>
          </a:p>
          <a:p>
            <a:pPr>
              <a:lnSpc>
                <a:spcPct val="120000"/>
              </a:lnSpc>
            </a:pPr>
            <a:r>
              <a:rPr kumimoji="1" lang="zh-CN" altLang="en-US" sz="1800" b="1" dirty="0">
                <a:solidFill>
                  <a:srgbClr val="993300"/>
                </a:solidFill>
                <a:latin typeface="宋体" panose="02010600030101010101" pitchFamily="2" charset="-122"/>
              </a:rPr>
              <a:t>③吸光度</a:t>
            </a:r>
            <a:r>
              <a:rPr kumimoji="1" lang="en-US" altLang="zh-CN" sz="1800" b="1" dirty="0">
                <a:solidFill>
                  <a:srgbClr val="993300"/>
                </a:solidFill>
                <a:latin typeface="宋体" panose="02010600030101010101" pitchFamily="2" charset="-122"/>
              </a:rPr>
              <a:t>A</a:t>
            </a:r>
            <a:r>
              <a:rPr kumimoji="1" lang="zh-CN" altLang="en-US" sz="1800" b="1" dirty="0">
                <a:solidFill>
                  <a:srgbClr val="993300"/>
                </a:solidFill>
                <a:latin typeface="宋体" panose="02010600030101010101" pitchFamily="2" charset="-122"/>
              </a:rPr>
              <a:t>具有加和性。</a:t>
            </a:r>
            <a:r>
              <a:rPr kumimoji="1" lang="en-US" altLang="zh-CN" sz="1800" b="1" dirty="0" err="1">
                <a:solidFill>
                  <a:srgbClr val="993300"/>
                </a:solidFill>
                <a:latin typeface="宋体" panose="02010600030101010101" pitchFamily="2" charset="-122"/>
              </a:rPr>
              <a:t>A</a:t>
            </a:r>
            <a:r>
              <a:rPr kumimoji="1" lang="en-US" altLang="zh-CN" sz="1800" b="1" baseline="-25000" dirty="0" err="1">
                <a:solidFill>
                  <a:srgbClr val="993300"/>
                </a:solidFill>
                <a:latin typeface="宋体" panose="02010600030101010101" pitchFamily="2" charset="-122"/>
              </a:rPr>
              <a:t>a+b+c</a:t>
            </a:r>
            <a:r>
              <a:rPr kumimoji="1" lang="en-US" altLang="zh-CN" sz="1800" b="1" dirty="0">
                <a:solidFill>
                  <a:srgbClr val="993300"/>
                </a:solidFill>
                <a:latin typeface="宋体" panose="02010600030101010101" pitchFamily="2" charset="-122"/>
              </a:rPr>
              <a:t>= A</a:t>
            </a:r>
            <a:r>
              <a:rPr kumimoji="1" lang="en-US" altLang="zh-CN" sz="1800" b="1" baseline="-25000" dirty="0">
                <a:solidFill>
                  <a:srgbClr val="993300"/>
                </a:solidFill>
                <a:latin typeface="宋体" panose="02010600030101010101" pitchFamily="2" charset="-122"/>
              </a:rPr>
              <a:t>a </a:t>
            </a:r>
            <a:r>
              <a:rPr kumimoji="1" lang="en-US" altLang="zh-CN" sz="1800" b="1" dirty="0">
                <a:solidFill>
                  <a:srgbClr val="993300"/>
                </a:solidFill>
                <a:latin typeface="宋体" panose="02010600030101010101" pitchFamily="2" charset="-122"/>
              </a:rPr>
              <a:t>+ A</a:t>
            </a:r>
            <a:r>
              <a:rPr kumimoji="1" lang="en-US" altLang="zh-CN" sz="1800" b="1" baseline="-25000" dirty="0">
                <a:solidFill>
                  <a:srgbClr val="993300"/>
                </a:solidFill>
                <a:latin typeface="宋体" panose="02010600030101010101" pitchFamily="2" charset="-122"/>
              </a:rPr>
              <a:t>b </a:t>
            </a:r>
            <a:r>
              <a:rPr kumimoji="1" lang="en-US" altLang="zh-CN" sz="1800" b="1" dirty="0">
                <a:solidFill>
                  <a:srgbClr val="993300"/>
                </a:solidFill>
                <a:latin typeface="宋体" panose="02010600030101010101" pitchFamily="2" charset="-122"/>
              </a:rPr>
              <a:t>+ A</a:t>
            </a:r>
            <a:r>
              <a:rPr kumimoji="1" lang="en-US" altLang="zh-CN" sz="1800" b="1" baseline="-25000" dirty="0">
                <a:solidFill>
                  <a:srgbClr val="993300"/>
                </a:solidFill>
                <a:latin typeface="宋体" panose="02010600030101010101" pitchFamily="2" charset="-122"/>
              </a:rPr>
              <a:t>c</a:t>
            </a:r>
            <a:endParaRPr kumimoji="1" lang="zh-CN" altLang="en-US" sz="1800" b="1" baseline="-25000" dirty="0">
              <a:solidFill>
                <a:srgbClr val="993300"/>
              </a:solidFill>
              <a:latin typeface="宋体" panose="02010600030101010101" pitchFamily="2" charset="-122"/>
            </a:endParaRPr>
          </a:p>
        </p:txBody>
      </p:sp>
      <p:sp>
        <p:nvSpPr>
          <p:cNvPr id="66" name="Line 32">
            <a:extLst>
              <a:ext uri="{FF2B5EF4-FFF2-40B4-BE49-F238E27FC236}">
                <a16:creationId xmlns:a16="http://schemas.microsoft.com/office/drawing/2014/main" id="{00016C59-538C-464F-A477-1629357EB88D}"/>
              </a:ext>
            </a:extLst>
          </p:cNvPr>
          <p:cNvSpPr>
            <a:spLocks noChangeShapeType="1"/>
          </p:cNvSpPr>
          <p:nvPr/>
        </p:nvSpPr>
        <p:spPr bwMode="auto">
          <a:xfrm>
            <a:off x="1981200" y="6477000"/>
            <a:ext cx="685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8000" tIns="10800" rIns="18000" bIns="10800"/>
          <a:lstStyle/>
          <a:p>
            <a:endParaRPr lang="zh-CN" altLang="en-US"/>
          </a:p>
        </p:txBody>
      </p:sp>
      <p:sp>
        <p:nvSpPr>
          <p:cNvPr id="3" name="矩形 2">
            <a:extLst>
              <a:ext uri="{FF2B5EF4-FFF2-40B4-BE49-F238E27FC236}">
                <a16:creationId xmlns:a16="http://schemas.microsoft.com/office/drawing/2014/main" id="{BE4CEC88-C282-41B6-AFFD-7E88B6D2A324}"/>
              </a:ext>
            </a:extLst>
          </p:cNvPr>
          <p:cNvSpPr/>
          <p:nvPr/>
        </p:nvSpPr>
        <p:spPr>
          <a:xfrm>
            <a:off x="368300" y="5234647"/>
            <a:ext cx="2626040" cy="380553"/>
          </a:xfrm>
          <a:prstGeom prst="rect">
            <a:avLst/>
          </a:prstGeom>
        </p:spPr>
        <p:txBody>
          <a:bodyPr wrap="none">
            <a:spAutoFit/>
          </a:bodyPr>
          <a:lstStyle/>
          <a:p>
            <a:pPr>
              <a:lnSpc>
                <a:spcPct val="120000"/>
              </a:lnSpc>
            </a:pPr>
            <a:r>
              <a:rPr kumimoji="1" lang="zh-CN" altLang="en-US" b="1" dirty="0">
                <a:solidFill>
                  <a:srgbClr val="0000FF"/>
                </a:solidFill>
                <a:latin typeface="宋体" panose="02010600030101010101" pitchFamily="2" charset="-122"/>
              </a:rPr>
              <a:t>朗伯</a:t>
            </a:r>
            <a:r>
              <a:rPr kumimoji="1" lang="en-US" altLang="zh-CN" b="1" dirty="0">
                <a:solidFill>
                  <a:srgbClr val="0000FF"/>
                </a:solidFill>
                <a:latin typeface="宋体" panose="02010600030101010101" pitchFamily="2" charset="-122"/>
              </a:rPr>
              <a:t>-</a:t>
            </a:r>
            <a:r>
              <a:rPr kumimoji="1" lang="zh-CN" altLang="en-US" b="1" dirty="0">
                <a:solidFill>
                  <a:srgbClr val="0000FF"/>
                </a:solidFill>
                <a:latin typeface="宋体" panose="02010600030101010101" pitchFamily="2" charset="-122"/>
              </a:rPr>
              <a:t>比尔定律适用范围</a:t>
            </a:r>
          </a:p>
        </p:txBody>
      </p:sp>
    </p:spTree>
    <p:extLst>
      <p:ext uri="{BB962C8B-B14F-4D97-AF65-F5344CB8AC3E}">
        <p14:creationId xmlns:p14="http://schemas.microsoft.com/office/powerpoint/2010/main" val="182335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ox(in)">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4">
                                            <p:bg/>
                                          </p:spTgt>
                                        </p:tgtEl>
                                        <p:attrNameLst>
                                          <p:attrName>style.visibility</p:attrName>
                                        </p:attrNameLst>
                                      </p:cBhvr>
                                      <p:to>
                                        <p:strVal val="visible"/>
                                      </p:to>
                                    </p:set>
                                    <p:animEffect transition="in" filter="strips(downRight)">
                                      <p:cBhvr>
                                        <p:cTn id="12" dur="500"/>
                                        <p:tgtEl>
                                          <p:spTgt spid="6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4">
                                            <p:txEl>
                                              <p:pRg st="0" end="0"/>
                                            </p:txEl>
                                          </p:spTgt>
                                        </p:tgtEl>
                                        <p:attrNameLst>
                                          <p:attrName>style.visibility</p:attrName>
                                        </p:attrNameLst>
                                      </p:cBhvr>
                                      <p:to>
                                        <p:strVal val="visible"/>
                                      </p:to>
                                    </p:set>
                                    <p:animEffect transition="in" filter="strips(downRight)">
                                      <p:cBhvr>
                                        <p:cTn id="17" dur="500"/>
                                        <p:tgtEl>
                                          <p:spTgt spid="6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4">
                                            <p:txEl>
                                              <p:pRg st="1" end="1"/>
                                            </p:txEl>
                                          </p:spTgt>
                                        </p:tgtEl>
                                        <p:attrNameLst>
                                          <p:attrName>style.visibility</p:attrName>
                                        </p:attrNameLst>
                                      </p:cBhvr>
                                      <p:to>
                                        <p:strVal val="visible"/>
                                      </p:to>
                                    </p:set>
                                    <p:animEffect transition="in" filter="strips(downRight)">
                                      <p:cBhvr>
                                        <p:cTn id="22" dur="500"/>
                                        <p:tgtEl>
                                          <p:spTgt spid="6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64">
                                            <p:txEl>
                                              <p:pRg st="2" end="2"/>
                                            </p:txEl>
                                          </p:spTgt>
                                        </p:tgtEl>
                                        <p:attrNameLst>
                                          <p:attrName>style.visibility</p:attrName>
                                        </p:attrNameLst>
                                      </p:cBhvr>
                                      <p:to>
                                        <p:strVal val="visible"/>
                                      </p:to>
                                    </p:set>
                                    <p:animEffect transition="in" filter="strips(downRight)">
                                      <p:cBhvr>
                                        <p:cTn id="27" dur="500"/>
                                        <p:tgtEl>
                                          <p:spTgt spid="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D909308-C93E-4535-A062-D6ED33400206}"/>
              </a:ext>
            </a:extLst>
          </p:cNvPr>
          <p:cNvSpPr txBox="1"/>
          <p:nvPr/>
        </p:nvSpPr>
        <p:spPr>
          <a:xfrm>
            <a:off x="0" y="6146800"/>
            <a:ext cx="11557000" cy="354841"/>
          </a:xfrm>
          <a:prstGeom prst="rect">
            <a:avLst/>
          </a:prstGeom>
          <a:solidFill>
            <a:schemeClr val="accent5">
              <a:lumMod val="75000"/>
            </a:schemeClr>
          </a:solidFill>
          <a:ln>
            <a:noFill/>
          </a:ln>
        </p:spPr>
        <p:txBody>
          <a:bodyPr wrap="square" rtlCol="0">
            <a:spAutoFit/>
          </a:bodyPr>
          <a:lstStyle/>
          <a:p>
            <a:endParaRPr lang="zh-CN" altLang="en-US" sz="1706" dirty="0"/>
          </a:p>
        </p:txBody>
      </p:sp>
      <p:sp>
        <p:nvSpPr>
          <p:cNvPr id="33" name="TextBox 34">
            <a:extLst>
              <a:ext uri="{FF2B5EF4-FFF2-40B4-BE49-F238E27FC236}">
                <a16:creationId xmlns:a16="http://schemas.microsoft.com/office/drawing/2014/main" id="{9BB5CB04-6907-475A-AB75-C55719FCAE6A}"/>
              </a:ext>
            </a:extLst>
          </p:cNvPr>
          <p:cNvSpPr txBox="1"/>
          <p:nvPr/>
        </p:nvSpPr>
        <p:spPr>
          <a:xfrm>
            <a:off x="1423958" y="354637"/>
            <a:ext cx="1781257" cy="523220"/>
          </a:xfrm>
          <a:prstGeom prst="rect">
            <a:avLst/>
          </a:prstGeom>
          <a:noFill/>
        </p:spPr>
        <p:txBody>
          <a:bodyPr wrap="none" rtlCol="0">
            <a:spAutoFit/>
          </a:bodyPr>
          <a:lstStyle/>
          <a:p>
            <a:r>
              <a:rPr lang="zh-CN" altLang="en-US" sz="2800" b="1" spc="300" dirty="0">
                <a:latin typeface="宋体" panose="02010600030101010101" pitchFamily="2" charset="-122"/>
                <a:ea typeface="宋体" panose="02010600030101010101" pitchFamily="2" charset="-122"/>
              </a:rPr>
              <a:t>实验原理</a:t>
            </a:r>
          </a:p>
        </p:txBody>
      </p:sp>
      <p:cxnSp>
        <p:nvCxnSpPr>
          <p:cNvPr id="35" name="直接连接符 34">
            <a:extLst>
              <a:ext uri="{FF2B5EF4-FFF2-40B4-BE49-F238E27FC236}">
                <a16:creationId xmlns:a16="http://schemas.microsoft.com/office/drawing/2014/main" id="{419E72C9-EA40-40C1-B6DD-3F6D0722515C}"/>
              </a:ext>
            </a:extLst>
          </p:cNvPr>
          <p:cNvCxnSpPr>
            <a:cxnSpLocks/>
          </p:cNvCxnSpPr>
          <p:nvPr/>
        </p:nvCxnSpPr>
        <p:spPr>
          <a:xfrm>
            <a:off x="3241258" y="477617"/>
            <a:ext cx="0" cy="334294"/>
          </a:xfrm>
          <a:prstGeom prst="line">
            <a:avLst/>
          </a:prstGeom>
          <a:noFill/>
          <a:ln w="19050" cap="flat" cmpd="sng" algn="ctr">
            <a:solidFill>
              <a:sysClr val="windowText" lastClr="000000"/>
            </a:solidFill>
            <a:prstDash val="solid"/>
          </a:ln>
          <a:effectLst/>
        </p:spPr>
      </p:cxnSp>
      <p:sp>
        <p:nvSpPr>
          <p:cNvPr id="14" name="矩形 13">
            <a:extLst>
              <a:ext uri="{FF2B5EF4-FFF2-40B4-BE49-F238E27FC236}">
                <a16:creationId xmlns:a16="http://schemas.microsoft.com/office/drawing/2014/main" id="{0F3EAE20-8D22-4E0C-B56F-2A2B1AD20256}"/>
              </a:ext>
            </a:extLst>
          </p:cNvPr>
          <p:cNvSpPr/>
          <p:nvPr/>
        </p:nvSpPr>
        <p:spPr>
          <a:xfrm>
            <a:off x="3313345" y="431800"/>
            <a:ext cx="4141711" cy="461665"/>
          </a:xfrm>
          <a:prstGeom prst="rect">
            <a:avLst/>
          </a:prstGeom>
        </p:spPr>
        <p:txBody>
          <a:bodyPr wrap="none">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EXPERIMENTAL PRINCIPLE</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grpSp>
        <p:nvGrpSpPr>
          <p:cNvPr id="15" name="组合 14">
            <a:extLst>
              <a:ext uri="{FF2B5EF4-FFF2-40B4-BE49-F238E27FC236}">
                <a16:creationId xmlns:a16="http://schemas.microsoft.com/office/drawing/2014/main" id="{833E16D8-6F1E-46DD-B4F0-610BC68C42C4}"/>
              </a:ext>
            </a:extLst>
          </p:cNvPr>
          <p:cNvGrpSpPr/>
          <p:nvPr/>
        </p:nvGrpSpPr>
        <p:grpSpPr>
          <a:xfrm>
            <a:off x="5749981" y="6166971"/>
            <a:ext cx="1443569" cy="360829"/>
            <a:chOff x="414611" y="6477345"/>
            <a:chExt cx="1609033" cy="380655"/>
          </a:xfrm>
        </p:grpSpPr>
        <p:pic>
          <p:nvPicPr>
            <p:cNvPr id="16" name="图片 15">
              <a:extLst>
                <a:ext uri="{FF2B5EF4-FFF2-40B4-BE49-F238E27FC236}">
                  <a16:creationId xmlns:a16="http://schemas.microsoft.com/office/drawing/2014/main" id="{B3C24BD4-7193-4978-A1FD-AE59D9D7744B}"/>
                </a:ext>
              </a:extLst>
            </p:cNvPr>
            <p:cNvPicPr>
              <a:picLocks noChangeAspect="1"/>
            </p:cNvPicPr>
            <p:nvPr/>
          </p:nvPicPr>
          <p:blipFill rotWithShape="1">
            <a:blip r:embed="rId3" cstate="print">
              <a:biLevel thresh="25000"/>
            </a:blip>
            <a:srcRect l="1" t="6582" r="-25334" b="26979"/>
            <a:stretch/>
          </p:blipFill>
          <p:spPr>
            <a:xfrm>
              <a:off x="414611" y="6477345"/>
              <a:ext cx="724874" cy="380655"/>
            </a:xfrm>
            <a:prstGeom prst="rect">
              <a:avLst/>
            </a:prstGeom>
          </p:spPr>
        </p:pic>
        <p:pic>
          <p:nvPicPr>
            <p:cNvPr id="17" name="图片 16">
              <a:extLst>
                <a:ext uri="{FF2B5EF4-FFF2-40B4-BE49-F238E27FC236}">
                  <a16:creationId xmlns:a16="http://schemas.microsoft.com/office/drawing/2014/main" id="{BF435FE1-0C09-4B2C-A605-327D7C6E2DC1}"/>
                </a:ext>
              </a:extLst>
            </p:cNvPr>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l="32814" t="12432" r="55484" b="78542"/>
            <a:stretch/>
          </p:blipFill>
          <p:spPr>
            <a:xfrm rot="1259126">
              <a:off x="867397" y="6515828"/>
              <a:ext cx="402920" cy="310802"/>
            </a:xfrm>
            <a:prstGeom prst="rect">
              <a:avLst/>
            </a:prstGeom>
          </p:spPr>
        </p:pic>
        <p:pic>
          <p:nvPicPr>
            <p:cNvPr id="18" name="图片 17">
              <a:extLst>
                <a:ext uri="{FF2B5EF4-FFF2-40B4-BE49-F238E27FC236}">
                  <a16:creationId xmlns:a16="http://schemas.microsoft.com/office/drawing/2014/main" id="{6DEAED55-EC05-4216-87E8-63F15B368534}"/>
                </a:ext>
              </a:extLst>
            </p:cNvPr>
            <p:cNvPicPr>
              <a:picLocks noChangeAspect="1"/>
            </p:cNvPicPr>
            <p:nvPr/>
          </p:nvPicPr>
          <p:blipFill rotWithShape="1">
            <a:blip r:embed="rId5" cstate="print"/>
            <a:srcRect t="-1" b="16526"/>
            <a:stretch/>
          </p:blipFill>
          <p:spPr>
            <a:xfrm rot="589386">
              <a:off x="1256498" y="6481317"/>
              <a:ext cx="388026" cy="326437"/>
            </a:xfrm>
            <a:prstGeom prst="rect">
              <a:avLst/>
            </a:prstGeom>
          </p:spPr>
        </p:pic>
        <p:pic>
          <p:nvPicPr>
            <p:cNvPr id="19" name="图片 18">
              <a:extLst>
                <a:ext uri="{FF2B5EF4-FFF2-40B4-BE49-F238E27FC236}">
                  <a16:creationId xmlns:a16="http://schemas.microsoft.com/office/drawing/2014/main" id="{FF7A5AD8-8E43-468F-8C39-A938A361EDF8}"/>
                </a:ext>
              </a:extLst>
            </p:cNvPr>
            <p:cNvPicPr>
              <a:picLocks noChangeAspect="1"/>
            </p:cNvPicPr>
            <p:nvPr/>
          </p:nvPicPr>
          <p:blipFill rotWithShape="1">
            <a:blip r:embed="rId6" cstate="print"/>
            <a:srcRect t="18211" b="8984"/>
            <a:stretch/>
          </p:blipFill>
          <p:spPr>
            <a:xfrm>
              <a:off x="1554468" y="6496881"/>
              <a:ext cx="469176" cy="341581"/>
            </a:xfrm>
            <a:prstGeom prst="rect">
              <a:avLst/>
            </a:prstGeom>
          </p:spPr>
        </p:pic>
      </p:grpSp>
      <p:grpSp>
        <p:nvGrpSpPr>
          <p:cNvPr id="20" name="组合 19">
            <a:extLst>
              <a:ext uri="{FF2B5EF4-FFF2-40B4-BE49-F238E27FC236}">
                <a16:creationId xmlns:a16="http://schemas.microsoft.com/office/drawing/2014/main" id="{5467B2F0-A8BC-454E-8EDE-C9B641C6A774}"/>
              </a:ext>
            </a:extLst>
          </p:cNvPr>
          <p:cNvGrpSpPr/>
          <p:nvPr/>
        </p:nvGrpSpPr>
        <p:grpSpPr>
          <a:xfrm>
            <a:off x="7026503" y="5864580"/>
            <a:ext cx="4530497" cy="680841"/>
            <a:chOff x="7026503" y="5864580"/>
            <a:chExt cx="4530497" cy="680841"/>
          </a:xfrm>
        </p:grpSpPr>
        <p:sp>
          <p:nvSpPr>
            <p:cNvPr id="21" name="TextBox 11">
              <a:extLst>
                <a:ext uri="{FF2B5EF4-FFF2-40B4-BE49-F238E27FC236}">
                  <a16:creationId xmlns:a16="http://schemas.microsoft.com/office/drawing/2014/main" id="{DF90B1A7-1809-436B-A69A-BE8E5AF85F3E}"/>
                </a:ext>
              </a:extLst>
            </p:cNvPr>
            <p:cNvSpPr txBox="1"/>
            <p:nvPr/>
          </p:nvSpPr>
          <p:spPr>
            <a:xfrm>
              <a:off x="7026503" y="5864580"/>
              <a:ext cx="4474868" cy="587020"/>
            </a:xfrm>
            <a:prstGeom prst="rect">
              <a:avLst/>
            </a:prstGeom>
          </p:spPr>
          <p:txBody>
            <a:bodyPr wrap="square" lIns="0" tIns="0" rIns="63500" rtlCol="0" anchor="t">
              <a:spAutoFit/>
            </a:bodyPr>
            <a:lstStyle/>
            <a:p>
              <a:pPr algn="dist" latinLnBrk="1">
                <a:lnSpc>
                  <a:spcPct val="120000"/>
                </a:lnSpc>
              </a:pPr>
              <a:r>
                <a:rPr lang="en-US" altLang="zh-CN" sz="3200" b="1" dirty="0">
                  <a:solidFill>
                    <a:schemeClr val="accent3">
                      <a:lumMod val="75000"/>
                    </a:schemeClr>
                  </a:solidFill>
                  <a:latin typeface="微软雅黑" panose="020B0503020204020204" charset="-122"/>
                  <a:ea typeface="微软雅黑" panose="020B0503020204020204" charset="-122"/>
                </a:rPr>
                <a:t>  </a:t>
              </a:r>
              <a:r>
                <a:rPr lang="zh-CN" altLang="en-US" sz="1200" dirty="0">
                  <a:solidFill>
                    <a:srgbClr val="00B0F0"/>
                  </a:solidFill>
                  <a:latin typeface="微软雅黑" panose="020B0503020204020204" charset="-122"/>
                  <a:ea typeface="微软雅黑" panose="020B0503020204020204" charset="-122"/>
                </a:rPr>
                <a:t>物理学国家级实验教学示范中心</a:t>
              </a:r>
            </a:p>
          </p:txBody>
        </p:sp>
        <p:sp>
          <p:nvSpPr>
            <p:cNvPr id="22" name="矩形 21">
              <a:extLst>
                <a:ext uri="{FF2B5EF4-FFF2-40B4-BE49-F238E27FC236}">
                  <a16:creationId xmlns:a16="http://schemas.microsoft.com/office/drawing/2014/main" id="{B4DF076F-91E5-45F2-AFAF-E717F1EECDC0}"/>
                </a:ext>
              </a:extLst>
            </p:cNvPr>
            <p:cNvSpPr/>
            <p:nvPr/>
          </p:nvSpPr>
          <p:spPr>
            <a:xfrm>
              <a:off x="7175745" y="6299200"/>
              <a:ext cx="4381255" cy="246221"/>
            </a:xfrm>
            <a:prstGeom prst="rect">
              <a:avLst/>
            </a:prstGeom>
          </p:spPr>
          <p:txBody>
            <a:bodyPr wrap="square">
              <a:spAutoFit/>
            </a:bodyPr>
            <a:lstStyle/>
            <a:p>
              <a:pPr algn="dist"/>
              <a:r>
                <a:rPr lang="en-US" altLang="zh-CN" sz="1000" dirty="0">
                  <a:solidFill>
                    <a:srgbClr val="00B050"/>
                  </a:solidFill>
                  <a:latin typeface="Times New Roman" panose="02020603050405020304" pitchFamily="18" charset="0"/>
                </a:rPr>
                <a:t>National Demonstration Center for Experimental Physics Education</a:t>
              </a:r>
              <a:endParaRPr lang="zh-CN" altLang="en-US" sz="1000" dirty="0">
                <a:solidFill>
                  <a:srgbClr val="00B050"/>
                </a:solidFill>
              </a:endParaRPr>
            </a:p>
          </p:txBody>
        </p:sp>
      </p:grpSp>
      <p:grpSp>
        <p:nvGrpSpPr>
          <p:cNvPr id="52" name="组合 51">
            <a:extLst>
              <a:ext uri="{FF2B5EF4-FFF2-40B4-BE49-F238E27FC236}">
                <a16:creationId xmlns:a16="http://schemas.microsoft.com/office/drawing/2014/main" id="{52F1CB4F-B66D-42E8-9056-37F0ECEA08DB}"/>
              </a:ext>
            </a:extLst>
          </p:cNvPr>
          <p:cNvGrpSpPr/>
          <p:nvPr/>
        </p:nvGrpSpPr>
        <p:grpSpPr>
          <a:xfrm>
            <a:off x="163570" y="214157"/>
            <a:ext cx="1087200" cy="770400"/>
            <a:chOff x="3365120" y="356341"/>
            <a:chExt cx="4904554" cy="3802340"/>
          </a:xfrm>
        </p:grpSpPr>
        <p:pic>
          <p:nvPicPr>
            <p:cNvPr id="53" name="Picture 2">
              <a:extLst>
                <a:ext uri="{FF2B5EF4-FFF2-40B4-BE49-F238E27FC236}">
                  <a16:creationId xmlns:a16="http://schemas.microsoft.com/office/drawing/2014/main" id="{34CA3AEF-2844-4836-8ACC-782E7647314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847811" y="1168161"/>
              <a:ext cx="2496379" cy="299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任意多边形 7">
              <a:extLst>
                <a:ext uri="{FF2B5EF4-FFF2-40B4-BE49-F238E27FC236}">
                  <a16:creationId xmlns:a16="http://schemas.microsoft.com/office/drawing/2014/main" id="{5916F49F-38F7-4E8A-9DCF-20AAB3540F31}"/>
                </a:ext>
              </a:extLst>
            </p:cNvPr>
            <p:cNvSpPr/>
            <p:nvPr/>
          </p:nvSpPr>
          <p:spPr>
            <a:xfrm rot="20547143">
              <a:off x="5339960" y="356341"/>
              <a:ext cx="2929714" cy="3666626"/>
            </a:xfrm>
            <a:custGeom>
              <a:avLst/>
              <a:gdLst>
                <a:gd name="connsiteX0" fmla="*/ 1684425 w 4676103"/>
                <a:gd name="connsiteY0" fmla="*/ 0 h 5852284"/>
                <a:gd name="connsiteX1" fmla="*/ 4676103 w 4676103"/>
                <a:gd name="connsiteY1" fmla="*/ 2991678 h 5852284"/>
                <a:gd name="connsiteX2" fmla="*/ 2574058 w 4676103"/>
                <a:gd name="connsiteY2" fmla="*/ 5848856 h 5852284"/>
                <a:gd name="connsiteX3" fmla="*/ 2560728 w 4676103"/>
                <a:gd name="connsiteY3" fmla="*/ 5852284 h 5852284"/>
                <a:gd name="connsiteX4" fmla="*/ 2606637 w 4676103"/>
                <a:gd name="connsiteY4" fmla="*/ 5801771 h 5852284"/>
                <a:gd name="connsiteX5" fmla="*/ 3344262 w 4676103"/>
                <a:gd name="connsiteY5" fmla="*/ 3747052 h 5852284"/>
                <a:gd name="connsiteX6" fmla="*/ 114044 w 4676103"/>
                <a:gd name="connsiteY6" fmla="*/ 516834 h 5852284"/>
                <a:gd name="connsiteX7" fmla="*/ 0 w 4676103"/>
                <a:gd name="connsiteY7" fmla="*/ 519718 h 5852284"/>
                <a:gd name="connsiteX8" fmla="*/ 11749 w 4676103"/>
                <a:gd name="connsiteY8" fmla="*/ 510932 h 5852284"/>
                <a:gd name="connsiteX9" fmla="*/ 1684425 w 4676103"/>
                <a:gd name="connsiteY9" fmla="*/ 0 h 5852284"/>
                <a:gd name="connsiteX0" fmla="*/ 2606637 w 4676103"/>
                <a:gd name="connsiteY0" fmla="*/ 5801771 h 5893211"/>
                <a:gd name="connsiteX1" fmla="*/ 3344262 w 4676103"/>
                <a:gd name="connsiteY1" fmla="*/ 3747052 h 5893211"/>
                <a:gd name="connsiteX2" fmla="*/ 114044 w 4676103"/>
                <a:gd name="connsiteY2" fmla="*/ 516834 h 5893211"/>
                <a:gd name="connsiteX3" fmla="*/ 0 w 4676103"/>
                <a:gd name="connsiteY3" fmla="*/ 519718 h 5893211"/>
                <a:gd name="connsiteX4" fmla="*/ 11749 w 4676103"/>
                <a:gd name="connsiteY4" fmla="*/ 510932 h 5893211"/>
                <a:gd name="connsiteX5" fmla="*/ 1684425 w 4676103"/>
                <a:gd name="connsiteY5" fmla="*/ 0 h 5893211"/>
                <a:gd name="connsiteX6" fmla="*/ 4676103 w 4676103"/>
                <a:gd name="connsiteY6" fmla="*/ 2991678 h 5893211"/>
                <a:gd name="connsiteX7" fmla="*/ 2574058 w 4676103"/>
                <a:gd name="connsiteY7" fmla="*/ 5848856 h 5893211"/>
                <a:gd name="connsiteX8" fmla="*/ 2560728 w 4676103"/>
                <a:gd name="connsiteY8" fmla="*/ 5852284 h 5893211"/>
                <a:gd name="connsiteX9" fmla="*/ 2698077 w 4676103"/>
                <a:gd name="connsiteY9" fmla="*/ 5893211 h 5893211"/>
                <a:gd name="connsiteX0" fmla="*/ 2606637 w 4676103"/>
                <a:gd name="connsiteY0" fmla="*/ 5801771 h 5852284"/>
                <a:gd name="connsiteX1" fmla="*/ 3344262 w 4676103"/>
                <a:gd name="connsiteY1" fmla="*/ 3747052 h 5852284"/>
                <a:gd name="connsiteX2" fmla="*/ 114044 w 4676103"/>
                <a:gd name="connsiteY2" fmla="*/ 516834 h 5852284"/>
                <a:gd name="connsiteX3" fmla="*/ 0 w 4676103"/>
                <a:gd name="connsiteY3" fmla="*/ 519718 h 5852284"/>
                <a:gd name="connsiteX4" fmla="*/ 11749 w 4676103"/>
                <a:gd name="connsiteY4" fmla="*/ 510932 h 5852284"/>
                <a:gd name="connsiteX5" fmla="*/ 1684425 w 4676103"/>
                <a:gd name="connsiteY5" fmla="*/ 0 h 5852284"/>
                <a:gd name="connsiteX6" fmla="*/ 4676103 w 4676103"/>
                <a:gd name="connsiteY6" fmla="*/ 2991678 h 5852284"/>
                <a:gd name="connsiteX7" fmla="*/ 2574058 w 4676103"/>
                <a:gd name="connsiteY7" fmla="*/ 5848856 h 5852284"/>
                <a:gd name="connsiteX8" fmla="*/ 2560728 w 4676103"/>
                <a:gd name="connsiteY8" fmla="*/ 5852284 h 5852284"/>
                <a:gd name="connsiteX0" fmla="*/ 3344262 w 4676103"/>
                <a:gd name="connsiteY0" fmla="*/ 3747052 h 5852284"/>
                <a:gd name="connsiteX1" fmla="*/ 114044 w 4676103"/>
                <a:gd name="connsiteY1" fmla="*/ 516834 h 5852284"/>
                <a:gd name="connsiteX2" fmla="*/ 0 w 4676103"/>
                <a:gd name="connsiteY2" fmla="*/ 519718 h 5852284"/>
                <a:gd name="connsiteX3" fmla="*/ 11749 w 4676103"/>
                <a:gd name="connsiteY3" fmla="*/ 510932 h 5852284"/>
                <a:gd name="connsiteX4" fmla="*/ 1684425 w 4676103"/>
                <a:gd name="connsiteY4" fmla="*/ 0 h 5852284"/>
                <a:gd name="connsiteX5" fmla="*/ 4676103 w 4676103"/>
                <a:gd name="connsiteY5" fmla="*/ 2991678 h 5852284"/>
                <a:gd name="connsiteX6" fmla="*/ 2574058 w 4676103"/>
                <a:gd name="connsiteY6" fmla="*/ 5848856 h 5852284"/>
                <a:gd name="connsiteX7" fmla="*/ 2560728 w 4676103"/>
                <a:gd name="connsiteY7" fmla="*/ 5852284 h 5852284"/>
                <a:gd name="connsiteX0" fmla="*/ 114044 w 4676103"/>
                <a:gd name="connsiteY0" fmla="*/ 516834 h 5852284"/>
                <a:gd name="connsiteX1" fmla="*/ 0 w 4676103"/>
                <a:gd name="connsiteY1" fmla="*/ 519718 h 5852284"/>
                <a:gd name="connsiteX2" fmla="*/ 11749 w 4676103"/>
                <a:gd name="connsiteY2" fmla="*/ 510932 h 5852284"/>
                <a:gd name="connsiteX3" fmla="*/ 1684425 w 4676103"/>
                <a:gd name="connsiteY3" fmla="*/ 0 h 5852284"/>
                <a:gd name="connsiteX4" fmla="*/ 4676103 w 4676103"/>
                <a:gd name="connsiteY4" fmla="*/ 2991678 h 5852284"/>
                <a:gd name="connsiteX5" fmla="*/ 2574058 w 4676103"/>
                <a:gd name="connsiteY5" fmla="*/ 5848856 h 5852284"/>
                <a:gd name="connsiteX6" fmla="*/ 2560728 w 4676103"/>
                <a:gd name="connsiteY6" fmla="*/ 5852284 h 5852284"/>
                <a:gd name="connsiteX0" fmla="*/ 0 w 4676103"/>
                <a:gd name="connsiteY0" fmla="*/ 519718 h 5852284"/>
                <a:gd name="connsiteX1" fmla="*/ 11749 w 4676103"/>
                <a:gd name="connsiteY1" fmla="*/ 510932 h 5852284"/>
                <a:gd name="connsiteX2" fmla="*/ 1684425 w 4676103"/>
                <a:gd name="connsiteY2" fmla="*/ 0 h 5852284"/>
                <a:gd name="connsiteX3" fmla="*/ 4676103 w 4676103"/>
                <a:gd name="connsiteY3" fmla="*/ 2991678 h 5852284"/>
                <a:gd name="connsiteX4" fmla="*/ 2574058 w 4676103"/>
                <a:gd name="connsiteY4" fmla="*/ 5848856 h 5852284"/>
                <a:gd name="connsiteX5" fmla="*/ 2560728 w 4676103"/>
                <a:gd name="connsiteY5" fmla="*/ 5852284 h 585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6103" h="5852284">
                  <a:moveTo>
                    <a:pt x="0" y="519718"/>
                  </a:moveTo>
                  <a:lnTo>
                    <a:pt x="11749" y="510932"/>
                  </a:lnTo>
                  <a:cubicBezTo>
                    <a:pt x="489224" y="188356"/>
                    <a:pt x="1064828" y="0"/>
                    <a:pt x="1684425" y="0"/>
                  </a:cubicBezTo>
                  <a:cubicBezTo>
                    <a:pt x="3336683" y="0"/>
                    <a:pt x="4676103" y="1339420"/>
                    <a:pt x="4676103" y="2991678"/>
                  </a:cubicBezTo>
                  <a:cubicBezTo>
                    <a:pt x="4676103" y="4334138"/>
                    <a:pt x="3791877" y="5470076"/>
                    <a:pt x="2574058" y="5848856"/>
                  </a:cubicBezTo>
                  <a:lnTo>
                    <a:pt x="2560728" y="5852284"/>
                  </a:lnTo>
                </a:path>
              </a:pathLst>
            </a:custGeom>
            <a:noFill/>
            <a:ln w="63500" cmpd="sng">
              <a:solidFill>
                <a:schemeClr val="accent1"/>
              </a:solidFill>
              <a:prstDash val="solid"/>
              <a:round/>
              <a:headEnd type="oval"/>
              <a:tailEnd type="ova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a:extLst>
                <a:ext uri="{FF2B5EF4-FFF2-40B4-BE49-F238E27FC236}">
                  <a16:creationId xmlns:a16="http://schemas.microsoft.com/office/drawing/2014/main" id="{061A4404-041D-4E8F-8D07-67E3BEE484B4}"/>
                </a:ext>
              </a:extLst>
            </p:cNvPr>
            <p:cNvSpPr/>
            <p:nvPr/>
          </p:nvSpPr>
          <p:spPr>
            <a:xfrm rot="20547143">
              <a:off x="4712650" y="944419"/>
              <a:ext cx="414093" cy="414093"/>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56" name="椭圆 55">
              <a:extLst>
                <a:ext uri="{FF2B5EF4-FFF2-40B4-BE49-F238E27FC236}">
                  <a16:creationId xmlns:a16="http://schemas.microsoft.com/office/drawing/2014/main" id="{2C698599-6BA1-47F8-8CDE-DD3D302336CE}"/>
                </a:ext>
              </a:extLst>
            </p:cNvPr>
            <p:cNvSpPr/>
            <p:nvPr/>
          </p:nvSpPr>
          <p:spPr>
            <a:xfrm rot="20547143">
              <a:off x="7218811" y="3699044"/>
              <a:ext cx="414093" cy="414093"/>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57" name="椭圆 56">
              <a:extLst>
                <a:ext uri="{FF2B5EF4-FFF2-40B4-BE49-F238E27FC236}">
                  <a16:creationId xmlns:a16="http://schemas.microsoft.com/office/drawing/2014/main" id="{49A90338-601F-4030-BD41-1229E0A90159}"/>
                </a:ext>
              </a:extLst>
            </p:cNvPr>
            <p:cNvSpPr/>
            <p:nvPr/>
          </p:nvSpPr>
          <p:spPr>
            <a:xfrm rot="20547143">
              <a:off x="7973656" y="3931045"/>
              <a:ext cx="195749" cy="195749"/>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58" name="椭圆 57">
              <a:extLst>
                <a:ext uri="{FF2B5EF4-FFF2-40B4-BE49-F238E27FC236}">
                  <a16:creationId xmlns:a16="http://schemas.microsoft.com/office/drawing/2014/main" id="{D579B748-668F-4A45-808C-F9FE3A56E7F1}"/>
                </a:ext>
              </a:extLst>
            </p:cNvPr>
            <p:cNvSpPr/>
            <p:nvPr/>
          </p:nvSpPr>
          <p:spPr>
            <a:xfrm>
              <a:off x="3741541" y="1469504"/>
              <a:ext cx="857761" cy="857761"/>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59" name="椭圆 58">
              <a:extLst>
                <a:ext uri="{FF2B5EF4-FFF2-40B4-BE49-F238E27FC236}">
                  <a16:creationId xmlns:a16="http://schemas.microsoft.com/office/drawing/2014/main" id="{ED0D7646-CE78-4433-BD5A-499CFDE2A8BE}"/>
                </a:ext>
              </a:extLst>
            </p:cNvPr>
            <p:cNvSpPr/>
            <p:nvPr/>
          </p:nvSpPr>
          <p:spPr>
            <a:xfrm>
              <a:off x="3365120" y="2139836"/>
              <a:ext cx="226828" cy="226828"/>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grpSp>
      <p:grpSp>
        <p:nvGrpSpPr>
          <p:cNvPr id="6" name="组合 5">
            <a:extLst>
              <a:ext uri="{FF2B5EF4-FFF2-40B4-BE49-F238E27FC236}">
                <a16:creationId xmlns:a16="http://schemas.microsoft.com/office/drawing/2014/main" id="{681D40FD-653D-4067-BC19-9D953707F6BA}"/>
              </a:ext>
            </a:extLst>
          </p:cNvPr>
          <p:cNvGrpSpPr/>
          <p:nvPr/>
        </p:nvGrpSpPr>
        <p:grpSpPr>
          <a:xfrm>
            <a:off x="1400029" y="1009069"/>
            <a:ext cx="9396202" cy="3347730"/>
            <a:chOff x="1007311" y="907368"/>
            <a:chExt cx="9644250" cy="3507196"/>
          </a:xfrm>
        </p:grpSpPr>
        <p:cxnSp>
          <p:nvCxnSpPr>
            <p:cNvPr id="60" name="直接连接符 59">
              <a:extLst>
                <a:ext uri="{FF2B5EF4-FFF2-40B4-BE49-F238E27FC236}">
                  <a16:creationId xmlns:a16="http://schemas.microsoft.com/office/drawing/2014/main" id="{916E899B-AC80-4A6D-A81C-21D3C21EC7B2}"/>
                </a:ext>
              </a:extLst>
            </p:cNvPr>
            <p:cNvCxnSpPr>
              <a:cxnSpLocks/>
            </p:cNvCxnSpPr>
            <p:nvPr/>
          </p:nvCxnSpPr>
          <p:spPr>
            <a:xfrm>
              <a:off x="1358900" y="965200"/>
              <a:ext cx="9292661" cy="0"/>
            </a:xfrm>
            <a:prstGeom prst="line">
              <a:avLst/>
            </a:prstGeom>
            <a:noFill/>
            <a:ln w="12700" cap="flat" cmpd="sng" algn="ctr">
              <a:solidFill>
                <a:sysClr val="windowText" lastClr="000000"/>
              </a:solidFill>
              <a:prstDash val="dash"/>
            </a:ln>
            <a:effectLst/>
          </p:spPr>
        </p:cxnSp>
        <p:grpSp>
          <p:nvGrpSpPr>
            <p:cNvPr id="344" name="组合 22531">
              <a:extLst>
                <a:ext uri="{FF2B5EF4-FFF2-40B4-BE49-F238E27FC236}">
                  <a16:creationId xmlns:a16="http://schemas.microsoft.com/office/drawing/2014/main" id="{A8C9C16F-33EE-45A3-821E-941530EEC5BC}"/>
                </a:ext>
              </a:extLst>
            </p:cNvPr>
            <p:cNvGrpSpPr>
              <a:grpSpLocks/>
            </p:cNvGrpSpPr>
            <p:nvPr/>
          </p:nvGrpSpPr>
          <p:grpSpPr bwMode="auto">
            <a:xfrm>
              <a:off x="1007311" y="1732591"/>
              <a:ext cx="1566034" cy="1169065"/>
              <a:chOff x="0" y="0"/>
              <a:chExt cx="912" cy="816"/>
            </a:xfrm>
          </p:grpSpPr>
          <p:sp>
            <p:nvSpPr>
              <p:cNvPr id="622" name="直接连接符 22532">
                <a:extLst>
                  <a:ext uri="{FF2B5EF4-FFF2-40B4-BE49-F238E27FC236}">
                    <a16:creationId xmlns:a16="http://schemas.microsoft.com/office/drawing/2014/main" id="{3E748F0E-4402-452D-98C2-10D840D737CE}"/>
                  </a:ext>
                </a:extLst>
              </p:cNvPr>
              <p:cNvSpPr>
                <a:spLocks noChangeShapeType="1"/>
              </p:cNvSpPr>
              <p:nvPr/>
            </p:nvSpPr>
            <p:spPr bwMode="auto">
              <a:xfrm flipV="1">
                <a:off x="624" y="48"/>
                <a:ext cx="192" cy="192"/>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23" name="直接连接符 22533">
                <a:extLst>
                  <a:ext uri="{FF2B5EF4-FFF2-40B4-BE49-F238E27FC236}">
                    <a16:creationId xmlns:a16="http://schemas.microsoft.com/office/drawing/2014/main" id="{134D2C5D-1AA6-4E0F-9573-902D75F93013}"/>
                  </a:ext>
                </a:extLst>
              </p:cNvPr>
              <p:cNvSpPr>
                <a:spLocks noChangeShapeType="1"/>
              </p:cNvSpPr>
              <p:nvPr/>
            </p:nvSpPr>
            <p:spPr bwMode="auto">
              <a:xfrm>
                <a:off x="672" y="480"/>
                <a:ext cx="240"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24" name="直接连接符 22534">
                <a:extLst>
                  <a:ext uri="{FF2B5EF4-FFF2-40B4-BE49-F238E27FC236}">
                    <a16:creationId xmlns:a16="http://schemas.microsoft.com/office/drawing/2014/main" id="{0FEE32E6-2F90-46DC-B076-1CB182F87379}"/>
                  </a:ext>
                </a:extLst>
              </p:cNvPr>
              <p:cNvSpPr>
                <a:spLocks noChangeShapeType="1"/>
              </p:cNvSpPr>
              <p:nvPr/>
            </p:nvSpPr>
            <p:spPr bwMode="auto">
              <a:xfrm>
                <a:off x="624" y="672"/>
                <a:ext cx="144" cy="144"/>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25" name="直接连接符 22535">
                <a:extLst>
                  <a:ext uri="{FF2B5EF4-FFF2-40B4-BE49-F238E27FC236}">
                    <a16:creationId xmlns:a16="http://schemas.microsoft.com/office/drawing/2014/main" id="{52FAEB59-4BA4-43C5-9AE7-57A2A697500D}"/>
                  </a:ext>
                </a:extLst>
              </p:cNvPr>
              <p:cNvSpPr>
                <a:spLocks noChangeShapeType="1"/>
              </p:cNvSpPr>
              <p:nvPr/>
            </p:nvSpPr>
            <p:spPr bwMode="auto">
              <a:xfrm flipH="1">
                <a:off x="0" y="480"/>
                <a:ext cx="240"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26" name="直接连接符 22536">
                <a:extLst>
                  <a:ext uri="{FF2B5EF4-FFF2-40B4-BE49-F238E27FC236}">
                    <a16:creationId xmlns:a16="http://schemas.microsoft.com/office/drawing/2014/main" id="{CF5EAEF4-2904-4A8D-B28C-FECC5D274C47}"/>
                  </a:ext>
                </a:extLst>
              </p:cNvPr>
              <p:cNvSpPr>
                <a:spLocks noChangeShapeType="1"/>
              </p:cNvSpPr>
              <p:nvPr/>
            </p:nvSpPr>
            <p:spPr bwMode="auto">
              <a:xfrm flipH="1">
                <a:off x="144" y="672"/>
                <a:ext cx="144" cy="144"/>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27" name="直接连接符 22537">
                <a:extLst>
                  <a:ext uri="{FF2B5EF4-FFF2-40B4-BE49-F238E27FC236}">
                    <a16:creationId xmlns:a16="http://schemas.microsoft.com/office/drawing/2014/main" id="{3C98D34F-4563-42B0-8823-02D1E832DF7F}"/>
                  </a:ext>
                </a:extLst>
              </p:cNvPr>
              <p:cNvSpPr>
                <a:spLocks noChangeShapeType="1"/>
              </p:cNvSpPr>
              <p:nvPr/>
            </p:nvSpPr>
            <p:spPr bwMode="auto">
              <a:xfrm flipH="1" flipV="1">
                <a:off x="96" y="96"/>
                <a:ext cx="144" cy="144"/>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28" name="直接连接符 22538">
                <a:extLst>
                  <a:ext uri="{FF2B5EF4-FFF2-40B4-BE49-F238E27FC236}">
                    <a16:creationId xmlns:a16="http://schemas.microsoft.com/office/drawing/2014/main" id="{AEC54814-243A-4E36-991C-6E01B854E648}"/>
                  </a:ext>
                </a:extLst>
              </p:cNvPr>
              <p:cNvSpPr>
                <a:spLocks noChangeShapeType="1"/>
              </p:cNvSpPr>
              <p:nvPr/>
            </p:nvSpPr>
            <p:spPr bwMode="auto">
              <a:xfrm flipV="1">
                <a:off x="432" y="0"/>
                <a:ext cx="0" cy="192"/>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345" name="组合 22539">
              <a:extLst>
                <a:ext uri="{FF2B5EF4-FFF2-40B4-BE49-F238E27FC236}">
                  <a16:creationId xmlns:a16="http://schemas.microsoft.com/office/drawing/2014/main" id="{1F5E845B-6300-4ACC-9658-CFBE4A046646}"/>
                </a:ext>
              </a:extLst>
            </p:cNvPr>
            <p:cNvGrpSpPr>
              <a:grpSpLocks/>
            </p:cNvGrpSpPr>
            <p:nvPr/>
          </p:nvGrpSpPr>
          <p:grpSpPr bwMode="auto">
            <a:xfrm>
              <a:off x="1007311" y="1732591"/>
              <a:ext cx="1566034" cy="1169065"/>
              <a:chOff x="0" y="0"/>
              <a:chExt cx="912" cy="816"/>
            </a:xfrm>
          </p:grpSpPr>
          <p:sp>
            <p:nvSpPr>
              <p:cNvPr id="615" name="直接连接符 22540">
                <a:extLst>
                  <a:ext uri="{FF2B5EF4-FFF2-40B4-BE49-F238E27FC236}">
                    <a16:creationId xmlns:a16="http://schemas.microsoft.com/office/drawing/2014/main" id="{2F7208B7-36A1-4B31-A0A7-7D3CBED77D23}"/>
                  </a:ext>
                </a:extLst>
              </p:cNvPr>
              <p:cNvSpPr>
                <a:spLocks noChangeShapeType="1"/>
              </p:cNvSpPr>
              <p:nvPr/>
            </p:nvSpPr>
            <p:spPr bwMode="auto">
              <a:xfrm flipV="1">
                <a:off x="624" y="48"/>
                <a:ext cx="192" cy="192"/>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16" name="直接连接符 22541">
                <a:extLst>
                  <a:ext uri="{FF2B5EF4-FFF2-40B4-BE49-F238E27FC236}">
                    <a16:creationId xmlns:a16="http://schemas.microsoft.com/office/drawing/2014/main" id="{DC5D1C92-D906-4F6B-BFAC-1109911DD2D2}"/>
                  </a:ext>
                </a:extLst>
              </p:cNvPr>
              <p:cNvSpPr>
                <a:spLocks noChangeShapeType="1"/>
              </p:cNvSpPr>
              <p:nvPr/>
            </p:nvSpPr>
            <p:spPr bwMode="auto">
              <a:xfrm>
                <a:off x="672" y="480"/>
                <a:ext cx="240"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17" name="直接连接符 22542">
                <a:extLst>
                  <a:ext uri="{FF2B5EF4-FFF2-40B4-BE49-F238E27FC236}">
                    <a16:creationId xmlns:a16="http://schemas.microsoft.com/office/drawing/2014/main" id="{43C503E7-F313-479A-A876-CF70A68144A6}"/>
                  </a:ext>
                </a:extLst>
              </p:cNvPr>
              <p:cNvSpPr>
                <a:spLocks noChangeShapeType="1"/>
              </p:cNvSpPr>
              <p:nvPr/>
            </p:nvSpPr>
            <p:spPr bwMode="auto">
              <a:xfrm>
                <a:off x="624" y="672"/>
                <a:ext cx="144" cy="144"/>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18" name="直接连接符 22543">
                <a:extLst>
                  <a:ext uri="{FF2B5EF4-FFF2-40B4-BE49-F238E27FC236}">
                    <a16:creationId xmlns:a16="http://schemas.microsoft.com/office/drawing/2014/main" id="{B82574F5-D584-4C59-89E9-B52EC7DCB9AF}"/>
                  </a:ext>
                </a:extLst>
              </p:cNvPr>
              <p:cNvSpPr>
                <a:spLocks noChangeShapeType="1"/>
              </p:cNvSpPr>
              <p:nvPr/>
            </p:nvSpPr>
            <p:spPr bwMode="auto">
              <a:xfrm flipH="1">
                <a:off x="0" y="480"/>
                <a:ext cx="240"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19" name="直接连接符 22544">
                <a:extLst>
                  <a:ext uri="{FF2B5EF4-FFF2-40B4-BE49-F238E27FC236}">
                    <a16:creationId xmlns:a16="http://schemas.microsoft.com/office/drawing/2014/main" id="{791576B7-18AB-4078-93AE-649695A05B35}"/>
                  </a:ext>
                </a:extLst>
              </p:cNvPr>
              <p:cNvSpPr>
                <a:spLocks noChangeShapeType="1"/>
              </p:cNvSpPr>
              <p:nvPr/>
            </p:nvSpPr>
            <p:spPr bwMode="auto">
              <a:xfrm flipH="1">
                <a:off x="144" y="672"/>
                <a:ext cx="144" cy="144"/>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20" name="直接连接符 22545">
                <a:extLst>
                  <a:ext uri="{FF2B5EF4-FFF2-40B4-BE49-F238E27FC236}">
                    <a16:creationId xmlns:a16="http://schemas.microsoft.com/office/drawing/2014/main" id="{5AAB3FB4-314D-4BF0-947F-5FD6CB3F40DB}"/>
                  </a:ext>
                </a:extLst>
              </p:cNvPr>
              <p:cNvSpPr>
                <a:spLocks noChangeShapeType="1"/>
              </p:cNvSpPr>
              <p:nvPr/>
            </p:nvSpPr>
            <p:spPr bwMode="auto">
              <a:xfrm flipH="1" flipV="1">
                <a:off x="96" y="96"/>
                <a:ext cx="144" cy="144"/>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21" name="直接连接符 22546">
                <a:extLst>
                  <a:ext uri="{FF2B5EF4-FFF2-40B4-BE49-F238E27FC236}">
                    <a16:creationId xmlns:a16="http://schemas.microsoft.com/office/drawing/2014/main" id="{FFAC240E-2DA6-40F2-B524-B67CBE5D7B02}"/>
                  </a:ext>
                </a:extLst>
              </p:cNvPr>
              <p:cNvSpPr>
                <a:spLocks noChangeShapeType="1"/>
              </p:cNvSpPr>
              <p:nvPr/>
            </p:nvSpPr>
            <p:spPr bwMode="auto">
              <a:xfrm flipV="1">
                <a:off x="432" y="0"/>
                <a:ext cx="0" cy="192"/>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346" name="组合 22547">
              <a:extLst>
                <a:ext uri="{FF2B5EF4-FFF2-40B4-BE49-F238E27FC236}">
                  <a16:creationId xmlns:a16="http://schemas.microsoft.com/office/drawing/2014/main" id="{9A79B40F-0B0E-4670-B80A-6F60D7952AC0}"/>
                </a:ext>
              </a:extLst>
            </p:cNvPr>
            <p:cNvGrpSpPr>
              <a:grpSpLocks/>
            </p:cNvGrpSpPr>
            <p:nvPr/>
          </p:nvGrpSpPr>
          <p:grpSpPr bwMode="auto">
            <a:xfrm>
              <a:off x="1007311" y="1732591"/>
              <a:ext cx="1566034" cy="1169065"/>
              <a:chOff x="0" y="0"/>
              <a:chExt cx="912" cy="816"/>
            </a:xfrm>
          </p:grpSpPr>
          <p:sp>
            <p:nvSpPr>
              <p:cNvPr id="608" name="直接连接符 22548">
                <a:extLst>
                  <a:ext uri="{FF2B5EF4-FFF2-40B4-BE49-F238E27FC236}">
                    <a16:creationId xmlns:a16="http://schemas.microsoft.com/office/drawing/2014/main" id="{29002E7A-EB01-4E1E-B8FA-21DE66BB33E4}"/>
                  </a:ext>
                </a:extLst>
              </p:cNvPr>
              <p:cNvSpPr>
                <a:spLocks noChangeShapeType="1"/>
              </p:cNvSpPr>
              <p:nvPr/>
            </p:nvSpPr>
            <p:spPr bwMode="auto">
              <a:xfrm flipV="1">
                <a:off x="624" y="48"/>
                <a:ext cx="192" cy="192"/>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09" name="直接连接符 22549">
                <a:extLst>
                  <a:ext uri="{FF2B5EF4-FFF2-40B4-BE49-F238E27FC236}">
                    <a16:creationId xmlns:a16="http://schemas.microsoft.com/office/drawing/2014/main" id="{35CA2062-0EC0-43DA-A43F-9D7141207B97}"/>
                  </a:ext>
                </a:extLst>
              </p:cNvPr>
              <p:cNvSpPr>
                <a:spLocks noChangeShapeType="1"/>
              </p:cNvSpPr>
              <p:nvPr/>
            </p:nvSpPr>
            <p:spPr bwMode="auto">
              <a:xfrm>
                <a:off x="672" y="480"/>
                <a:ext cx="240"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10" name="直接连接符 22550">
                <a:extLst>
                  <a:ext uri="{FF2B5EF4-FFF2-40B4-BE49-F238E27FC236}">
                    <a16:creationId xmlns:a16="http://schemas.microsoft.com/office/drawing/2014/main" id="{423CBFA5-6A9E-47FC-B0A2-736BBBB29047}"/>
                  </a:ext>
                </a:extLst>
              </p:cNvPr>
              <p:cNvSpPr>
                <a:spLocks noChangeShapeType="1"/>
              </p:cNvSpPr>
              <p:nvPr/>
            </p:nvSpPr>
            <p:spPr bwMode="auto">
              <a:xfrm>
                <a:off x="624" y="672"/>
                <a:ext cx="144" cy="144"/>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11" name="直接连接符 22551">
                <a:extLst>
                  <a:ext uri="{FF2B5EF4-FFF2-40B4-BE49-F238E27FC236}">
                    <a16:creationId xmlns:a16="http://schemas.microsoft.com/office/drawing/2014/main" id="{3BD2820A-F53C-410C-BEB0-BC06FC5E19A1}"/>
                  </a:ext>
                </a:extLst>
              </p:cNvPr>
              <p:cNvSpPr>
                <a:spLocks noChangeShapeType="1"/>
              </p:cNvSpPr>
              <p:nvPr/>
            </p:nvSpPr>
            <p:spPr bwMode="auto">
              <a:xfrm flipH="1">
                <a:off x="0" y="480"/>
                <a:ext cx="240"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12" name="直接连接符 22552">
                <a:extLst>
                  <a:ext uri="{FF2B5EF4-FFF2-40B4-BE49-F238E27FC236}">
                    <a16:creationId xmlns:a16="http://schemas.microsoft.com/office/drawing/2014/main" id="{CD2D5AE5-56CE-492D-B41C-A8FF63D07C01}"/>
                  </a:ext>
                </a:extLst>
              </p:cNvPr>
              <p:cNvSpPr>
                <a:spLocks noChangeShapeType="1"/>
              </p:cNvSpPr>
              <p:nvPr/>
            </p:nvSpPr>
            <p:spPr bwMode="auto">
              <a:xfrm flipH="1">
                <a:off x="144" y="672"/>
                <a:ext cx="144" cy="144"/>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13" name="直接连接符 22553">
                <a:extLst>
                  <a:ext uri="{FF2B5EF4-FFF2-40B4-BE49-F238E27FC236}">
                    <a16:creationId xmlns:a16="http://schemas.microsoft.com/office/drawing/2014/main" id="{630AB92D-B4AC-43DC-A66E-CAB551E99466}"/>
                  </a:ext>
                </a:extLst>
              </p:cNvPr>
              <p:cNvSpPr>
                <a:spLocks noChangeShapeType="1"/>
              </p:cNvSpPr>
              <p:nvPr/>
            </p:nvSpPr>
            <p:spPr bwMode="auto">
              <a:xfrm flipH="1" flipV="1">
                <a:off x="96" y="96"/>
                <a:ext cx="144" cy="144"/>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14" name="直接连接符 22554">
                <a:extLst>
                  <a:ext uri="{FF2B5EF4-FFF2-40B4-BE49-F238E27FC236}">
                    <a16:creationId xmlns:a16="http://schemas.microsoft.com/office/drawing/2014/main" id="{4F447AC5-2492-4915-BDB7-6C9274084DD0}"/>
                  </a:ext>
                </a:extLst>
              </p:cNvPr>
              <p:cNvSpPr>
                <a:spLocks noChangeShapeType="1"/>
              </p:cNvSpPr>
              <p:nvPr/>
            </p:nvSpPr>
            <p:spPr bwMode="auto">
              <a:xfrm flipV="1">
                <a:off x="432" y="0"/>
                <a:ext cx="0" cy="192"/>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347" name="组合 22555">
              <a:extLst>
                <a:ext uri="{FF2B5EF4-FFF2-40B4-BE49-F238E27FC236}">
                  <a16:creationId xmlns:a16="http://schemas.microsoft.com/office/drawing/2014/main" id="{AEDEBCF8-875E-40B6-8F6D-F4D1ECD9CC9E}"/>
                </a:ext>
              </a:extLst>
            </p:cNvPr>
            <p:cNvGrpSpPr>
              <a:grpSpLocks/>
            </p:cNvGrpSpPr>
            <p:nvPr/>
          </p:nvGrpSpPr>
          <p:grpSpPr bwMode="auto">
            <a:xfrm>
              <a:off x="1007311" y="1732591"/>
              <a:ext cx="1566034" cy="1169065"/>
              <a:chOff x="0" y="0"/>
              <a:chExt cx="912" cy="816"/>
            </a:xfrm>
          </p:grpSpPr>
          <p:sp>
            <p:nvSpPr>
              <p:cNvPr id="601" name="直接连接符 22556">
                <a:extLst>
                  <a:ext uri="{FF2B5EF4-FFF2-40B4-BE49-F238E27FC236}">
                    <a16:creationId xmlns:a16="http://schemas.microsoft.com/office/drawing/2014/main" id="{00AD1049-5388-492D-AFA9-E8CDD1F4E09B}"/>
                  </a:ext>
                </a:extLst>
              </p:cNvPr>
              <p:cNvSpPr>
                <a:spLocks noChangeShapeType="1"/>
              </p:cNvSpPr>
              <p:nvPr/>
            </p:nvSpPr>
            <p:spPr bwMode="auto">
              <a:xfrm flipV="1">
                <a:off x="624" y="48"/>
                <a:ext cx="192" cy="192"/>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02" name="直接连接符 22557">
                <a:extLst>
                  <a:ext uri="{FF2B5EF4-FFF2-40B4-BE49-F238E27FC236}">
                    <a16:creationId xmlns:a16="http://schemas.microsoft.com/office/drawing/2014/main" id="{45FD1432-48C5-4136-AECA-9A2F181BBC44}"/>
                  </a:ext>
                </a:extLst>
              </p:cNvPr>
              <p:cNvSpPr>
                <a:spLocks noChangeShapeType="1"/>
              </p:cNvSpPr>
              <p:nvPr/>
            </p:nvSpPr>
            <p:spPr bwMode="auto">
              <a:xfrm>
                <a:off x="672" y="480"/>
                <a:ext cx="240"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03" name="直接连接符 22558">
                <a:extLst>
                  <a:ext uri="{FF2B5EF4-FFF2-40B4-BE49-F238E27FC236}">
                    <a16:creationId xmlns:a16="http://schemas.microsoft.com/office/drawing/2014/main" id="{B667CADC-8E8B-48D2-8B27-19A8B6DAADB2}"/>
                  </a:ext>
                </a:extLst>
              </p:cNvPr>
              <p:cNvSpPr>
                <a:spLocks noChangeShapeType="1"/>
              </p:cNvSpPr>
              <p:nvPr/>
            </p:nvSpPr>
            <p:spPr bwMode="auto">
              <a:xfrm>
                <a:off x="624" y="672"/>
                <a:ext cx="144" cy="144"/>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04" name="直接连接符 22559">
                <a:extLst>
                  <a:ext uri="{FF2B5EF4-FFF2-40B4-BE49-F238E27FC236}">
                    <a16:creationId xmlns:a16="http://schemas.microsoft.com/office/drawing/2014/main" id="{2F4BC1D0-7E71-4FC2-92B5-72752B48F7D8}"/>
                  </a:ext>
                </a:extLst>
              </p:cNvPr>
              <p:cNvSpPr>
                <a:spLocks noChangeShapeType="1"/>
              </p:cNvSpPr>
              <p:nvPr/>
            </p:nvSpPr>
            <p:spPr bwMode="auto">
              <a:xfrm flipH="1">
                <a:off x="0" y="480"/>
                <a:ext cx="240"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05" name="直接连接符 22560">
                <a:extLst>
                  <a:ext uri="{FF2B5EF4-FFF2-40B4-BE49-F238E27FC236}">
                    <a16:creationId xmlns:a16="http://schemas.microsoft.com/office/drawing/2014/main" id="{31F95765-AA0F-48B1-8C98-ECC39ED99E3A}"/>
                  </a:ext>
                </a:extLst>
              </p:cNvPr>
              <p:cNvSpPr>
                <a:spLocks noChangeShapeType="1"/>
              </p:cNvSpPr>
              <p:nvPr/>
            </p:nvSpPr>
            <p:spPr bwMode="auto">
              <a:xfrm flipH="1">
                <a:off x="144" y="672"/>
                <a:ext cx="144" cy="144"/>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06" name="直接连接符 22561">
                <a:extLst>
                  <a:ext uri="{FF2B5EF4-FFF2-40B4-BE49-F238E27FC236}">
                    <a16:creationId xmlns:a16="http://schemas.microsoft.com/office/drawing/2014/main" id="{0B3EB107-0BFF-4973-92F9-6FEEFFBDD262}"/>
                  </a:ext>
                </a:extLst>
              </p:cNvPr>
              <p:cNvSpPr>
                <a:spLocks noChangeShapeType="1"/>
              </p:cNvSpPr>
              <p:nvPr/>
            </p:nvSpPr>
            <p:spPr bwMode="auto">
              <a:xfrm flipH="1" flipV="1">
                <a:off x="96" y="96"/>
                <a:ext cx="144" cy="144"/>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07" name="直接连接符 22562">
                <a:extLst>
                  <a:ext uri="{FF2B5EF4-FFF2-40B4-BE49-F238E27FC236}">
                    <a16:creationId xmlns:a16="http://schemas.microsoft.com/office/drawing/2014/main" id="{502A0028-F23C-4D67-BB05-7E189F6B0A12}"/>
                  </a:ext>
                </a:extLst>
              </p:cNvPr>
              <p:cNvSpPr>
                <a:spLocks noChangeShapeType="1"/>
              </p:cNvSpPr>
              <p:nvPr/>
            </p:nvSpPr>
            <p:spPr bwMode="auto">
              <a:xfrm flipV="1">
                <a:off x="432" y="0"/>
                <a:ext cx="0" cy="192"/>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348" name="组合 22563">
              <a:extLst>
                <a:ext uri="{FF2B5EF4-FFF2-40B4-BE49-F238E27FC236}">
                  <a16:creationId xmlns:a16="http://schemas.microsoft.com/office/drawing/2014/main" id="{4C091FAC-E090-44BA-A6C1-1E6FCC89A5A6}"/>
                </a:ext>
              </a:extLst>
            </p:cNvPr>
            <p:cNvGrpSpPr>
              <a:grpSpLocks/>
            </p:cNvGrpSpPr>
            <p:nvPr/>
          </p:nvGrpSpPr>
          <p:grpSpPr bwMode="auto">
            <a:xfrm>
              <a:off x="1007311" y="1732591"/>
              <a:ext cx="1566034" cy="1169065"/>
              <a:chOff x="0" y="0"/>
              <a:chExt cx="912" cy="816"/>
            </a:xfrm>
          </p:grpSpPr>
          <p:sp>
            <p:nvSpPr>
              <p:cNvPr id="594" name="直接连接符 22564">
                <a:extLst>
                  <a:ext uri="{FF2B5EF4-FFF2-40B4-BE49-F238E27FC236}">
                    <a16:creationId xmlns:a16="http://schemas.microsoft.com/office/drawing/2014/main" id="{55012BBE-EBF0-4EA6-9365-F7CB12201E23}"/>
                  </a:ext>
                </a:extLst>
              </p:cNvPr>
              <p:cNvSpPr>
                <a:spLocks noChangeShapeType="1"/>
              </p:cNvSpPr>
              <p:nvPr/>
            </p:nvSpPr>
            <p:spPr bwMode="auto">
              <a:xfrm flipV="1">
                <a:off x="624" y="48"/>
                <a:ext cx="192" cy="192"/>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95" name="直接连接符 22565">
                <a:extLst>
                  <a:ext uri="{FF2B5EF4-FFF2-40B4-BE49-F238E27FC236}">
                    <a16:creationId xmlns:a16="http://schemas.microsoft.com/office/drawing/2014/main" id="{A7754EF4-5141-4C37-88C9-C94A632E7E85}"/>
                  </a:ext>
                </a:extLst>
              </p:cNvPr>
              <p:cNvSpPr>
                <a:spLocks noChangeShapeType="1"/>
              </p:cNvSpPr>
              <p:nvPr/>
            </p:nvSpPr>
            <p:spPr bwMode="auto">
              <a:xfrm>
                <a:off x="672" y="480"/>
                <a:ext cx="240"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96" name="直接连接符 22566">
                <a:extLst>
                  <a:ext uri="{FF2B5EF4-FFF2-40B4-BE49-F238E27FC236}">
                    <a16:creationId xmlns:a16="http://schemas.microsoft.com/office/drawing/2014/main" id="{C193D375-1412-4CFA-8C61-697D383F767C}"/>
                  </a:ext>
                </a:extLst>
              </p:cNvPr>
              <p:cNvSpPr>
                <a:spLocks noChangeShapeType="1"/>
              </p:cNvSpPr>
              <p:nvPr/>
            </p:nvSpPr>
            <p:spPr bwMode="auto">
              <a:xfrm>
                <a:off x="624" y="672"/>
                <a:ext cx="144" cy="144"/>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97" name="直接连接符 22567">
                <a:extLst>
                  <a:ext uri="{FF2B5EF4-FFF2-40B4-BE49-F238E27FC236}">
                    <a16:creationId xmlns:a16="http://schemas.microsoft.com/office/drawing/2014/main" id="{B64F9882-1E16-40C6-A67C-9593433E1B45}"/>
                  </a:ext>
                </a:extLst>
              </p:cNvPr>
              <p:cNvSpPr>
                <a:spLocks noChangeShapeType="1"/>
              </p:cNvSpPr>
              <p:nvPr/>
            </p:nvSpPr>
            <p:spPr bwMode="auto">
              <a:xfrm flipH="1">
                <a:off x="0" y="480"/>
                <a:ext cx="240"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98" name="直接连接符 22568">
                <a:extLst>
                  <a:ext uri="{FF2B5EF4-FFF2-40B4-BE49-F238E27FC236}">
                    <a16:creationId xmlns:a16="http://schemas.microsoft.com/office/drawing/2014/main" id="{E9C564DE-67A7-45F1-A9F2-F02176052E28}"/>
                  </a:ext>
                </a:extLst>
              </p:cNvPr>
              <p:cNvSpPr>
                <a:spLocks noChangeShapeType="1"/>
              </p:cNvSpPr>
              <p:nvPr/>
            </p:nvSpPr>
            <p:spPr bwMode="auto">
              <a:xfrm flipH="1">
                <a:off x="144" y="672"/>
                <a:ext cx="144" cy="144"/>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99" name="直接连接符 22569">
                <a:extLst>
                  <a:ext uri="{FF2B5EF4-FFF2-40B4-BE49-F238E27FC236}">
                    <a16:creationId xmlns:a16="http://schemas.microsoft.com/office/drawing/2014/main" id="{A0DAC90E-4011-4817-BF77-8CF31A4D7AEC}"/>
                  </a:ext>
                </a:extLst>
              </p:cNvPr>
              <p:cNvSpPr>
                <a:spLocks noChangeShapeType="1"/>
              </p:cNvSpPr>
              <p:nvPr/>
            </p:nvSpPr>
            <p:spPr bwMode="auto">
              <a:xfrm flipH="1" flipV="1">
                <a:off x="96" y="96"/>
                <a:ext cx="144" cy="144"/>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00" name="直接连接符 22570">
                <a:extLst>
                  <a:ext uri="{FF2B5EF4-FFF2-40B4-BE49-F238E27FC236}">
                    <a16:creationId xmlns:a16="http://schemas.microsoft.com/office/drawing/2014/main" id="{3E59BDCE-843C-459F-9B76-320A09BDFD30}"/>
                  </a:ext>
                </a:extLst>
              </p:cNvPr>
              <p:cNvSpPr>
                <a:spLocks noChangeShapeType="1"/>
              </p:cNvSpPr>
              <p:nvPr/>
            </p:nvSpPr>
            <p:spPr bwMode="auto">
              <a:xfrm flipV="1">
                <a:off x="432" y="0"/>
                <a:ext cx="0" cy="192"/>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349" name="直接连接符 22571">
              <a:extLst>
                <a:ext uri="{FF2B5EF4-FFF2-40B4-BE49-F238E27FC236}">
                  <a16:creationId xmlns:a16="http://schemas.microsoft.com/office/drawing/2014/main" id="{DA8525E0-EA40-4CEC-B417-257CF529B0AF}"/>
                </a:ext>
              </a:extLst>
            </p:cNvPr>
            <p:cNvSpPr>
              <a:spLocks noChangeShapeType="1"/>
            </p:cNvSpPr>
            <p:nvPr/>
          </p:nvSpPr>
          <p:spPr bwMode="auto">
            <a:xfrm>
              <a:off x="3232728" y="2420276"/>
              <a:ext cx="741806"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50" name="直接连接符 22572">
              <a:extLst>
                <a:ext uri="{FF2B5EF4-FFF2-40B4-BE49-F238E27FC236}">
                  <a16:creationId xmlns:a16="http://schemas.microsoft.com/office/drawing/2014/main" id="{7B290B9D-9ED5-4C27-B5F0-F1FA594DCA0A}"/>
                </a:ext>
              </a:extLst>
            </p:cNvPr>
            <p:cNvSpPr>
              <a:spLocks noChangeShapeType="1"/>
            </p:cNvSpPr>
            <p:nvPr/>
          </p:nvSpPr>
          <p:spPr bwMode="auto">
            <a:xfrm>
              <a:off x="3232728" y="2420276"/>
              <a:ext cx="741806"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51" name="直接连接符 22573">
              <a:extLst>
                <a:ext uri="{FF2B5EF4-FFF2-40B4-BE49-F238E27FC236}">
                  <a16:creationId xmlns:a16="http://schemas.microsoft.com/office/drawing/2014/main" id="{FFDE8408-8973-4AF1-87D5-ABA1D83DA65A}"/>
                </a:ext>
              </a:extLst>
            </p:cNvPr>
            <p:cNvSpPr>
              <a:spLocks noChangeShapeType="1"/>
            </p:cNvSpPr>
            <p:nvPr/>
          </p:nvSpPr>
          <p:spPr bwMode="auto">
            <a:xfrm>
              <a:off x="3232728" y="2420276"/>
              <a:ext cx="741806"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52" name="直接连接符 22574">
              <a:extLst>
                <a:ext uri="{FF2B5EF4-FFF2-40B4-BE49-F238E27FC236}">
                  <a16:creationId xmlns:a16="http://schemas.microsoft.com/office/drawing/2014/main" id="{D83B9E6F-4E3F-4F79-B7A9-51594DF37E87}"/>
                </a:ext>
              </a:extLst>
            </p:cNvPr>
            <p:cNvSpPr>
              <a:spLocks noChangeShapeType="1"/>
            </p:cNvSpPr>
            <p:nvPr/>
          </p:nvSpPr>
          <p:spPr bwMode="auto">
            <a:xfrm>
              <a:off x="3232728" y="2420276"/>
              <a:ext cx="741806"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53" name="直接连接符 22575">
              <a:extLst>
                <a:ext uri="{FF2B5EF4-FFF2-40B4-BE49-F238E27FC236}">
                  <a16:creationId xmlns:a16="http://schemas.microsoft.com/office/drawing/2014/main" id="{55EECEA2-67C3-4713-9863-760655929E84}"/>
                </a:ext>
              </a:extLst>
            </p:cNvPr>
            <p:cNvSpPr>
              <a:spLocks noChangeShapeType="1"/>
            </p:cNvSpPr>
            <p:nvPr/>
          </p:nvSpPr>
          <p:spPr bwMode="auto">
            <a:xfrm>
              <a:off x="3232728" y="2420276"/>
              <a:ext cx="741806"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354" name="组合 22576">
              <a:extLst>
                <a:ext uri="{FF2B5EF4-FFF2-40B4-BE49-F238E27FC236}">
                  <a16:creationId xmlns:a16="http://schemas.microsoft.com/office/drawing/2014/main" id="{3DE0CD2B-EC1F-47E3-B80F-01D769EDD1F8}"/>
                </a:ext>
              </a:extLst>
            </p:cNvPr>
            <p:cNvGrpSpPr>
              <a:grpSpLocks/>
            </p:cNvGrpSpPr>
            <p:nvPr/>
          </p:nvGrpSpPr>
          <p:grpSpPr bwMode="auto">
            <a:xfrm>
              <a:off x="4304225" y="1388748"/>
              <a:ext cx="0" cy="1994288"/>
              <a:chOff x="0" y="0"/>
              <a:chExt cx="0" cy="1392"/>
            </a:xfrm>
          </p:grpSpPr>
          <p:sp>
            <p:nvSpPr>
              <p:cNvPr id="582" name="直接连接符 22577">
                <a:extLst>
                  <a:ext uri="{FF2B5EF4-FFF2-40B4-BE49-F238E27FC236}">
                    <a16:creationId xmlns:a16="http://schemas.microsoft.com/office/drawing/2014/main" id="{D7A05276-78F0-48C3-858E-119788EDB260}"/>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3" name="直接连接符 22578">
                <a:extLst>
                  <a:ext uri="{FF2B5EF4-FFF2-40B4-BE49-F238E27FC236}">
                    <a16:creationId xmlns:a16="http://schemas.microsoft.com/office/drawing/2014/main" id="{452DA598-71B5-42A7-A939-321CB077E4F4}"/>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4" name="直接连接符 22579">
                <a:extLst>
                  <a:ext uri="{FF2B5EF4-FFF2-40B4-BE49-F238E27FC236}">
                    <a16:creationId xmlns:a16="http://schemas.microsoft.com/office/drawing/2014/main" id="{142D2D91-5CA2-47EF-944D-41C03FC6A0EF}"/>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5" name="直接连接符 22580">
                <a:extLst>
                  <a:ext uri="{FF2B5EF4-FFF2-40B4-BE49-F238E27FC236}">
                    <a16:creationId xmlns:a16="http://schemas.microsoft.com/office/drawing/2014/main" id="{139FBB3B-A71B-4FDF-A20B-988BB3742718}"/>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6" name="直接连接符 22581">
                <a:extLst>
                  <a:ext uri="{FF2B5EF4-FFF2-40B4-BE49-F238E27FC236}">
                    <a16:creationId xmlns:a16="http://schemas.microsoft.com/office/drawing/2014/main" id="{E5EF0843-C72C-4143-BC5C-482CF017036D}"/>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7" name="直接连接符 22582">
                <a:extLst>
                  <a:ext uri="{FF2B5EF4-FFF2-40B4-BE49-F238E27FC236}">
                    <a16:creationId xmlns:a16="http://schemas.microsoft.com/office/drawing/2014/main" id="{30BBD18E-D4B8-4963-888B-0AE46E0AEEFC}"/>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8" name="直接连接符 22583">
                <a:extLst>
                  <a:ext uri="{FF2B5EF4-FFF2-40B4-BE49-F238E27FC236}">
                    <a16:creationId xmlns:a16="http://schemas.microsoft.com/office/drawing/2014/main" id="{F5F892E2-1531-41FB-9B65-D988AB5B6B61}"/>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9" name="直接连接符 22584">
                <a:extLst>
                  <a:ext uri="{FF2B5EF4-FFF2-40B4-BE49-F238E27FC236}">
                    <a16:creationId xmlns:a16="http://schemas.microsoft.com/office/drawing/2014/main" id="{E41764A0-40EB-4CD4-A917-D39785BC86D2}"/>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90" name="直接连接符 22585">
                <a:extLst>
                  <a:ext uri="{FF2B5EF4-FFF2-40B4-BE49-F238E27FC236}">
                    <a16:creationId xmlns:a16="http://schemas.microsoft.com/office/drawing/2014/main" id="{CDABFAB0-33AD-41D9-A3D7-ACDEAD5626E2}"/>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91" name="直接连接符 22586">
                <a:extLst>
                  <a:ext uri="{FF2B5EF4-FFF2-40B4-BE49-F238E27FC236}">
                    <a16:creationId xmlns:a16="http://schemas.microsoft.com/office/drawing/2014/main" id="{614129F9-E599-4BF6-BB3B-3140AA380776}"/>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92" name="直接连接符 22587">
                <a:extLst>
                  <a:ext uri="{FF2B5EF4-FFF2-40B4-BE49-F238E27FC236}">
                    <a16:creationId xmlns:a16="http://schemas.microsoft.com/office/drawing/2014/main" id="{114789B8-D994-4F81-A0C0-09642879684C}"/>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93" name="直接连接符 22588">
                <a:extLst>
                  <a:ext uri="{FF2B5EF4-FFF2-40B4-BE49-F238E27FC236}">
                    <a16:creationId xmlns:a16="http://schemas.microsoft.com/office/drawing/2014/main" id="{966EEF5E-6B8D-4FA2-B191-D735FA616BAE}"/>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355" name="组合 22589">
              <a:extLst>
                <a:ext uri="{FF2B5EF4-FFF2-40B4-BE49-F238E27FC236}">
                  <a16:creationId xmlns:a16="http://schemas.microsoft.com/office/drawing/2014/main" id="{276F2011-7620-467F-800A-F95B72F67A2D}"/>
                </a:ext>
              </a:extLst>
            </p:cNvPr>
            <p:cNvGrpSpPr>
              <a:grpSpLocks/>
            </p:cNvGrpSpPr>
            <p:nvPr/>
          </p:nvGrpSpPr>
          <p:grpSpPr bwMode="auto">
            <a:xfrm>
              <a:off x="4304225" y="1388748"/>
              <a:ext cx="3049646" cy="1994288"/>
              <a:chOff x="0" y="0"/>
              <a:chExt cx="1776" cy="1392"/>
            </a:xfrm>
          </p:grpSpPr>
          <p:sp>
            <p:nvSpPr>
              <p:cNvPr id="558" name="直接连接符 22590">
                <a:extLst>
                  <a:ext uri="{FF2B5EF4-FFF2-40B4-BE49-F238E27FC236}">
                    <a16:creationId xmlns:a16="http://schemas.microsoft.com/office/drawing/2014/main" id="{9ED6A90D-2219-4ABD-B94A-F2EB6BC867A4}"/>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59" name="直接连接符 22591">
                <a:extLst>
                  <a:ext uri="{FF2B5EF4-FFF2-40B4-BE49-F238E27FC236}">
                    <a16:creationId xmlns:a16="http://schemas.microsoft.com/office/drawing/2014/main" id="{64E6B08C-17F4-4E09-8496-7C971550E843}"/>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0" name="直接连接符 22592">
                <a:extLst>
                  <a:ext uri="{FF2B5EF4-FFF2-40B4-BE49-F238E27FC236}">
                    <a16:creationId xmlns:a16="http://schemas.microsoft.com/office/drawing/2014/main" id="{71B4BD4D-9F8B-41F5-8482-309C4BCA5EB9}"/>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1" name="直接连接符 22593">
                <a:extLst>
                  <a:ext uri="{FF2B5EF4-FFF2-40B4-BE49-F238E27FC236}">
                    <a16:creationId xmlns:a16="http://schemas.microsoft.com/office/drawing/2014/main" id="{6395526E-6F99-4A7E-B7EF-63C21C1FBDA7}"/>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2" name="直接连接符 22594">
                <a:extLst>
                  <a:ext uri="{FF2B5EF4-FFF2-40B4-BE49-F238E27FC236}">
                    <a16:creationId xmlns:a16="http://schemas.microsoft.com/office/drawing/2014/main" id="{775AD4E0-283C-4D12-A8E5-814F1BC7A9A5}"/>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3" name="直接连接符 22595">
                <a:extLst>
                  <a:ext uri="{FF2B5EF4-FFF2-40B4-BE49-F238E27FC236}">
                    <a16:creationId xmlns:a16="http://schemas.microsoft.com/office/drawing/2014/main" id="{AFD20AE6-A9C9-4BED-8F30-63B3A8CEEBE9}"/>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4" name="直接连接符 22596">
                <a:extLst>
                  <a:ext uri="{FF2B5EF4-FFF2-40B4-BE49-F238E27FC236}">
                    <a16:creationId xmlns:a16="http://schemas.microsoft.com/office/drawing/2014/main" id="{DAA7743B-5C3A-4629-95CC-6C5F0E45DB51}"/>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5" name="直接连接符 22597">
                <a:extLst>
                  <a:ext uri="{FF2B5EF4-FFF2-40B4-BE49-F238E27FC236}">
                    <a16:creationId xmlns:a16="http://schemas.microsoft.com/office/drawing/2014/main" id="{FE229942-AB8E-4227-959B-23DECE7F4DA4}"/>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6" name="直接连接符 22598">
                <a:extLst>
                  <a:ext uri="{FF2B5EF4-FFF2-40B4-BE49-F238E27FC236}">
                    <a16:creationId xmlns:a16="http://schemas.microsoft.com/office/drawing/2014/main" id="{B0D332CB-8700-4FD0-9085-DCECE9578F28}"/>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7" name="直接连接符 22599">
                <a:extLst>
                  <a:ext uri="{FF2B5EF4-FFF2-40B4-BE49-F238E27FC236}">
                    <a16:creationId xmlns:a16="http://schemas.microsoft.com/office/drawing/2014/main" id="{C8C6946E-5E2E-42F6-B276-098E992D5394}"/>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8" name="直接连接符 22600">
                <a:extLst>
                  <a:ext uri="{FF2B5EF4-FFF2-40B4-BE49-F238E27FC236}">
                    <a16:creationId xmlns:a16="http://schemas.microsoft.com/office/drawing/2014/main" id="{9B1ACD20-A4E3-4627-ADFC-9806F2ACBF0C}"/>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9" name="直接连接符 22601">
                <a:extLst>
                  <a:ext uri="{FF2B5EF4-FFF2-40B4-BE49-F238E27FC236}">
                    <a16:creationId xmlns:a16="http://schemas.microsoft.com/office/drawing/2014/main" id="{97D50666-C25F-4393-869F-AE8BBE1F817F}"/>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0" name="直接连接符 22602">
                <a:extLst>
                  <a:ext uri="{FF2B5EF4-FFF2-40B4-BE49-F238E27FC236}">
                    <a16:creationId xmlns:a16="http://schemas.microsoft.com/office/drawing/2014/main" id="{04B0D786-3832-413A-AAD8-00F3E915D098}"/>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1" name="直接连接符 22603">
                <a:extLst>
                  <a:ext uri="{FF2B5EF4-FFF2-40B4-BE49-F238E27FC236}">
                    <a16:creationId xmlns:a16="http://schemas.microsoft.com/office/drawing/2014/main" id="{C00AF6A2-8FE7-4395-96C6-B6F41785EF87}"/>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2" name="直接连接符 22604">
                <a:extLst>
                  <a:ext uri="{FF2B5EF4-FFF2-40B4-BE49-F238E27FC236}">
                    <a16:creationId xmlns:a16="http://schemas.microsoft.com/office/drawing/2014/main" id="{97799517-AD15-4975-A170-FDF72D8A5FC0}"/>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3" name="直接连接符 22605">
                <a:extLst>
                  <a:ext uri="{FF2B5EF4-FFF2-40B4-BE49-F238E27FC236}">
                    <a16:creationId xmlns:a16="http://schemas.microsoft.com/office/drawing/2014/main" id="{3B3C1870-403E-4D34-9BC5-C13F8C617FA8}"/>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4" name="直接连接符 22606">
                <a:extLst>
                  <a:ext uri="{FF2B5EF4-FFF2-40B4-BE49-F238E27FC236}">
                    <a16:creationId xmlns:a16="http://schemas.microsoft.com/office/drawing/2014/main" id="{21029A6E-19C6-4B67-9B9C-F535DD14F8C6}"/>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5" name="直接连接符 22607">
                <a:extLst>
                  <a:ext uri="{FF2B5EF4-FFF2-40B4-BE49-F238E27FC236}">
                    <a16:creationId xmlns:a16="http://schemas.microsoft.com/office/drawing/2014/main" id="{675998D4-B98B-4E4B-91A6-32EBB70BA95A}"/>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6" name="直接连接符 22608">
                <a:extLst>
                  <a:ext uri="{FF2B5EF4-FFF2-40B4-BE49-F238E27FC236}">
                    <a16:creationId xmlns:a16="http://schemas.microsoft.com/office/drawing/2014/main" id="{26475EC5-D9A0-4BCD-A1D1-D4C084D5FB1E}"/>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7" name="直接连接符 22609">
                <a:extLst>
                  <a:ext uri="{FF2B5EF4-FFF2-40B4-BE49-F238E27FC236}">
                    <a16:creationId xmlns:a16="http://schemas.microsoft.com/office/drawing/2014/main" id="{130616FD-3894-409C-A2C6-FBAE69A63B81}"/>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8" name="直接连接符 22610">
                <a:extLst>
                  <a:ext uri="{FF2B5EF4-FFF2-40B4-BE49-F238E27FC236}">
                    <a16:creationId xmlns:a16="http://schemas.microsoft.com/office/drawing/2014/main" id="{1982390C-7BCC-4258-A626-8C6DE28B4DDF}"/>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9" name="直接连接符 22611">
                <a:extLst>
                  <a:ext uri="{FF2B5EF4-FFF2-40B4-BE49-F238E27FC236}">
                    <a16:creationId xmlns:a16="http://schemas.microsoft.com/office/drawing/2014/main" id="{7A6AC753-5F3A-4154-863F-337829A76C28}"/>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0" name="直接连接符 22612">
                <a:extLst>
                  <a:ext uri="{FF2B5EF4-FFF2-40B4-BE49-F238E27FC236}">
                    <a16:creationId xmlns:a16="http://schemas.microsoft.com/office/drawing/2014/main" id="{F66D9426-CBAA-4FF3-8036-05D0D9E403B7}"/>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1" name="直接连接符 22613">
                <a:extLst>
                  <a:ext uri="{FF2B5EF4-FFF2-40B4-BE49-F238E27FC236}">
                    <a16:creationId xmlns:a16="http://schemas.microsoft.com/office/drawing/2014/main" id="{268C1C7D-F394-47B0-9B60-F4B806078289}"/>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356" name="组合 22614">
              <a:extLst>
                <a:ext uri="{FF2B5EF4-FFF2-40B4-BE49-F238E27FC236}">
                  <a16:creationId xmlns:a16="http://schemas.microsoft.com/office/drawing/2014/main" id="{BDD0CE33-D12F-4629-834F-28D61711CBBA}"/>
                </a:ext>
              </a:extLst>
            </p:cNvPr>
            <p:cNvGrpSpPr>
              <a:grpSpLocks/>
            </p:cNvGrpSpPr>
            <p:nvPr/>
          </p:nvGrpSpPr>
          <p:grpSpPr bwMode="auto">
            <a:xfrm>
              <a:off x="4304225" y="1388748"/>
              <a:ext cx="0" cy="1994288"/>
              <a:chOff x="0" y="0"/>
              <a:chExt cx="0" cy="1392"/>
            </a:xfrm>
          </p:grpSpPr>
          <p:sp>
            <p:nvSpPr>
              <p:cNvPr id="546" name="直接连接符 22615">
                <a:extLst>
                  <a:ext uri="{FF2B5EF4-FFF2-40B4-BE49-F238E27FC236}">
                    <a16:creationId xmlns:a16="http://schemas.microsoft.com/office/drawing/2014/main" id="{F4B0FD27-1261-49FC-9453-A70934E3F10E}"/>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7" name="直接连接符 22616">
                <a:extLst>
                  <a:ext uri="{FF2B5EF4-FFF2-40B4-BE49-F238E27FC236}">
                    <a16:creationId xmlns:a16="http://schemas.microsoft.com/office/drawing/2014/main" id="{DC960823-C781-4181-AA80-520C5DCC1C4D}"/>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8" name="直接连接符 22617">
                <a:extLst>
                  <a:ext uri="{FF2B5EF4-FFF2-40B4-BE49-F238E27FC236}">
                    <a16:creationId xmlns:a16="http://schemas.microsoft.com/office/drawing/2014/main" id="{6CC7622C-E821-43CB-B05C-3199676894FA}"/>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9" name="直接连接符 22618">
                <a:extLst>
                  <a:ext uri="{FF2B5EF4-FFF2-40B4-BE49-F238E27FC236}">
                    <a16:creationId xmlns:a16="http://schemas.microsoft.com/office/drawing/2014/main" id="{BE0704EA-C964-439E-B537-43CAADFE924E}"/>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50" name="直接连接符 22619">
                <a:extLst>
                  <a:ext uri="{FF2B5EF4-FFF2-40B4-BE49-F238E27FC236}">
                    <a16:creationId xmlns:a16="http://schemas.microsoft.com/office/drawing/2014/main" id="{C32C2376-E7CD-45AA-A7AE-0336F16E3729}"/>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51" name="直接连接符 22620">
                <a:extLst>
                  <a:ext uri="{FF2B5EF4-FFF2-40B4-BE49-F238E27FC236}">
                    <a16:creationId xmlns:a16="http://schemas.microsoft.com/office/drawing/2014/main" id="{58BA1AD6-E922-42C4-9123-57A755AA0211}"/>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52" name="直接连接符 22621">
                <a:extLst>
                  <a:ext uri="{FF2B5EF4-FFF2-40B4-BE49-F238E27FC236}">
                    <a16:creationId xmlns:a16="http://schemas.microsoft.com/office/drawing/2014/main" id="{41666F0E-104D-4A0D-867F-BC4A10EC9AB6}"/>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53" name="直接连接符 22622">
                <a:extLst>
                  <a:ext uri="{FF2B5EF4-FFF2-40B4-BE49-F238E27FC236}">
                    <a16:creationId xmlns:a16="http://schemas.microsoft.com/office/drawing/2014/main" id="{6C8A0212-0154-4791-84AE-EBA86F7D9951}"/>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54" name="直接连接符 22623">
                <a:extLst>
                  <a:ext uri="{FF2B5EF4-FFF2-40B4-BE49-F238E27FC236}">
                    <a16:creationId xmlns:a16="http://schemas.microsoft.com/office/drawing/2014/main" id="{27988E37-1B0C-4CC6-BE9D-871E7BF5E8DC}"/>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55" name="直接连接符 22624">
                <a:extLst>
                  <a:ext uri="{FF2B5EF4-FFF2-40B4-BE49-F238E27FC236}">
                    <a16:creationId xmlns:a16="http://schemas.microsoft.com/office/drawing/2014/main" id="{80B4AB17-43F5-4D75-925E-32CDCFDE1935}"/>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56" name="直接连接符 22625">
                <a:extLst>
                  <a:ext uri="{FF2B5EF4-FFF2-40B4-BE49-F238E27FC236}">
                    <a16:creationId xmlns:a16="http://schemas.microsoft.com/office/drawing/2014/main" id="{8344E886-DAAA-4D99-A55A-709EBD9F126D}"/>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57" name="直接连接符 22626">
                <a:extLst>
                  <a:ext uri="{FF2B5EF4-FFF2-40B4-BE49-F238E27FC236}">
                    <a16:creationId xmlns:a16="http://schemas.microsoft.com/office/drawing/2014/main" id="{FB30FAF9-B483-4EBF-8FEA-6E2EB25121C0}"/>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357" name="组合 22627">
              <a:extLst>
                <a:ext uri="{FF2B5EF4-FFF2-40B4-BE49-F238E27FC236}">
                  <a16:creationId xmlns:a16="http://schemas.microsoft.com/office/drawing/2014/main" id="{1E0420B1-D5BB-4117-BE1D-452EDBDE708F}"/>
                </a:ext>
              </a:extLst>
            </p:cNvPr>
            <p:cNvGrpSpPr>
              <a:grpSpLocks/>
            </p:cNvGrpSpPr>
            <p:nvPr/>
          </p:nvGrpSpPr>
          <p:grpSpPr bwMode="auto">
            <a:xfrm>
              <a:off x="4304225" y="1388748"/>
              <a:ext cx="0" cy="1994288"/>
              <a:chOff x="0" y="0"/>
              <a:chExt cx="0" cy="1392"/>
            </a:xfrm>
          </p:grpSpPr>
          <p:sp>
            <p:nvSpPr>
              <p:cNvPr id="534" name="直接连接符 22628">
                <a:extLst>
                  <a:ext uri="{FF2B5EF4-FFF2-40B4-BE49-F238E27FC236}">
                    <a16:creationId xmlns:a16="http://schemas.microsoft.com/office/drawing/2014/main" id="{13402658-13B2-4D9C-9C98-508529AE8FDF}"/>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5" name="直接连接符 22629">
                <a:extLst>
                  <a:ext uri="{FF2B5EF4-FFF2-40B4-BE49-F238E27FC236}">
                    <a16:creationId xmlns:a16="http://schemas.microsoft.com/office/drawing/2014/main" id="{B4FDF83C-58AB-4DEA-8F91-81ABD6788DBE}"/>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6" name="直接连接符 22630">
                <a:extLst>
                  <a:ext uri="{FF2B5EF4-FFF2-40B4-BE49-F238E27FC236}">
                    <a16:creationId xmlns:a16="http://schemas.microsoft.com/office/drawing/2014/main" id="{612EDA69-29BD-4235-8F50-355885D05BF2}"/>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7" name="直接连接符 22631">
                <a:extLst>
                  <a:ext uri="{FF2B5EF4-FFF2-40B4-BE49-F238E27FC236}">
                    <a16:creationId xmlns:a16="http://schemas.microsoft.com/office/drawing/2014/main" id="{E176867B-7A86-4AB1-A44E-1D92E6C8F1F7}"/>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8" name="直接连接符 22632">
                <a:extLst>
                  <a:ext uri="{FF2B5EF4-FFF2-40B4-BE49-F238E27FC236}">
                    <a16:creationId xmlns:a16="http://schemas.microsoft.com/office/drawing/2014/main" id="{007B869D-656F-4E97-9F22-9A9C54A673CB}"/>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9" name="直接连接符 22633">
                <a:extLst>
                  <a:ext uri="{FF2B5EF4-FFF2-40B4-BE49-F238E27FC236}">
                    <a16:creationId xmlns:a16="http://schemas.microsoft.com/office/drawing/2014/main" id="{293AE52B-AC7F-4AE5-B6AC-F37EDBFBC8CF}"/>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0" name="直接连接符 22634">
                <a:extLst>
                  <a:ext uri="{FF2B5EF4-FFF2-40B4-BE49-F238E27FC236}">
                    <a16:creationId xmlns:a16="http://schemas.microsoft.com/office/drawing/2014/main" id="{CB43F558-9409-4721-BD41-C5B3D9522AF4}"/>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1" name="直接连接符 22635">
                <a:extLst>
                  <a:ext uri="{FF2B5EF4-FFF2-40B4-BE49-F238E27FC236}">
                    <a16:creationId xmlns:a16="http://schemas.microsoft.com/office/drawing/2014/main" id="{CC20F3D4-ABA7-4E0F-A19D-DE533856A336}"/>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2" name="直接连接符 22636">
                <a:extLst>
                  <a:ext uri="{FF2B5EF4-FFF2-40B4-BE49-F238E27FC236}">
                    <a16:creationId xmlns:a16="http://schemas.microsoft.com/office/drawing/2014/main" id="{134E42FB-867C-4DA9-ACBC-718CB48A7293}"/>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3" name="直接连接符 22637">
                <a:extLst>
                  <a:ext uri="{FF2B5EF4-FFF2-40B4-BE49-F238E27FC236}">
                    <a16:creationId xmlns:a16="http://schemas.microsoft.com/office/drawing/2014/main" id="{FC2A5698-244A-4FE4-8E23-0F7C17B1026E}"/>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4" name="直接连接符 22638">
                <a:extLst>
                  <a:ext uri="{FF2B5EF4-FFF2-40B4-BE49-F238E27FC236}">
                    <a16:creationId xmlns:a16="http://schemas.microsoft.com/office/drawing/2014/main" id="{9D6C0001-EBA3-4470-A518-DF6D92E45107}"/>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5" name="直接连接符 22639">
                <a:extLst>
                  <a:ext uri="{FF2B5EF4-FFF2-40B4-BE49-F238E27FC236}">
                    <a16:creationId xmlns:a16="http://schemas.microsoft.com/office/drawing/2014/main" id="{766CBF7B-973F-4E36-93C0-347D0C7A9952}"/>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358" name="组合 22640">
              <a:extLst>
                <a:ext uri="{FF2B5EF4-FFF2-40B4-BE49-F238E27FC236}">
                  <a16:creationId xmlns:a16="http://schemas.microsoft.com/office/drawing/2014/main" id="{9863AE9E-2839-43E4-ABB2-8F8644DB4B41}"/>
                </a:ext>
              </a:extLst>
            </p:cNvPr>
            <p:cNvGrpSpPr>
              <a:grpSpLocks/>
            </p:cNvGrpSpPr>
            <p:nvPr/>
          </p:nvGrpSpPr>
          <p:grpSpPr bwMode="auto">
            <a:xfrm>
              <a:off x="4304225" y="1388748"/>
              <a:ext cx="0" cy="1994288"/>
              <a:chOff x="0" y="0"/>
              <a:chExt cx="0" cy="1392"/>
            </a:xfrm>
          </p:grpSpPr>
          <p:sp>
            <p:nvSpPr>
              <p:cNvPr id="522" name="直接连接符 22641">
                <a:extLst>
                  <a:ext uri="{FF2B5EF4-FFF2-40B4-BE49-F238E27FC236}">
                    <a16:creationId xmlns:a16="http://schemas.microsoft.com/office/drawing/2014/main" id="{B44AB05F-B9AF-4085-800B-7E39EA7FE971}"/>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23" name="直接连接符 22642">
                <a:extLst>
                  <a:ext uri="{FF2B5EF4-FFF2-40B4-BE49-F238E27FC236}">
                    <a16:creationId xmlns:a16="http://schemas.microsoft.com/office/drawing/2014/main" id="{D6576543-86A4-453F-BE96-A6B77ED49F5D}"/>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24" name="直接连接符 22643">
                <a:extLst>
                  <a:ext uri="{FF2B5EF4-FFF2-40B4-BE49-F238E27FC236}">
                    <a16:creationId xmlns:a16="http://schemas.microsoft.com/office/drawing/2014/main" id="{1D7C784F-A247-478B-934D-B9B77EEBCCA9}"/>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25" name="直接连接符 22644">
                <a:extLst>
                  <a:ext uri="{FF2B5EF4-FFF2-40B4-BE49-F238E27FC236}">
                    <a16:creationId xmlns:a16="http://schemas.microsoft.com/office/drawing/2014/main" id="{2D65B6BA-BBEE-4776-B651-8EDC5007B229}"/>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26" name="直接连接符 22645">
                <a:extLst>
                  <a:ext uri="{FF2B5EF4-FFF2-40B4-BE49-F238E27FC236}">
                    <a16:creationId xmlns:a16="http://schemas.microsoft.com/office/drawing/2014/main" id="{5EDCCD34-5E73-480C-A266-180DA74C605A}"/>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27" name="直接连接符 22646">
                <a:extLst>
                  <a:ext uri="{FF2B5EF4-FFF2-40B4-BE49-F238E27FC236}">
                    <a16:creationId xmlns:a16="http://schemas.microsoft.com/office/drawing/2014/main" id="{4B9A826F-4445-4DEA-9D00-DA3A85CC4EAF}"/>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28" name="直接连接符 22647">
                <a:extLst>
                  <a:ext uri="{FF2B5EF4-FFF2-40B4-BE49-F238E27FC236}">
                    <a16:creationId xmlns:a16="http://schemas.microsoft.com/office/drawing/2014/main" id="{1AAB8C54-D0D0-478A-B2B5-181347FC0A02}"/>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29" name="直接连接符 22648">
                <a:extLst>
                  <a:ext uri="{FF2B5EF4-FFF2-40B4-BE49-F238E27FC236}">
                    <a16:creationId xmlns:a16="http://schemas.microsoft.com/office/drawing/2014/main" id="{A57887E3-CA7C-4731-B04D-9C455390B78E}"/>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0" name="直接连接符 22649">
                <a:extLst>
                  <a:ext uri="{FF2B5EF4-FFF2-40B4-BE49-F238E27FC236}">
                    <a16:creationId xmlns:a16="http://schemas.microsoft.com/office/drawing/2014/main" id="{B3028D1B-D5B1-4868-A948-A73388F00F60}"/>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1" name="直接连接符 22650">
                <a:extLst>
                  <a:ext uri="{FF2B5EF4-FFF2-40B4-BE49-F238E27FC236}">
                    <a16:creationId xmlns:a16="http://schemas.microsoft.com/office/drawing/2014/main" id="{98FDAD06-AE8A-4C49-BE4C-B3D58BAFC5B7}"/>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2" name="直接连接符 22651">
                <a:extLst>
                  <a:ext uri="{FF2B5EF4-FFF2-40B4-BE49-F238E27FC236}">
                    <a16:creationId xmlns:a16="http://schemas.microsoft.com/office/drawing/2014/main" id="{D42E008E-A2E8-4497-9F81-CE3AEE1DC476}"/>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3" name="直接连接符 22652">
                <a:extLst>
                  <a:ext uri="{FF2B5EF4-FFF2-40B4-BE49-F238E27FC236}">
                    <a16:creationId xmlns:a16="http://schemas.microsoft.com/office/drawing/2014/main" id="{DCF5B9E7-7213-492F-AB78-E24C8C3E8908}"/>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359" name="组合 22653">
              <a:extLst>
                <a:ext uri="{FF2B5EF4-FFF2-40B4-BE49-F238E27FC236}">
                  <a16:creationId xmlns:a16="http://schemas.microsoft.com/office/drawing/2014/main" id="{2D4C3127-5FF8-4D0A-84BF-C384A8986C77}"/>
                </a:ext>
              </a:extLst>
            </p:cNvPr>
            <p:cNvGrpSpPr>
              <a:grpSpLocks/>
            </p:cNvGrpSpPr>
            <p:nvPr/>
          </p:nvGrpSpPr>
          <p:grpSpPr bwMode="auto">
            <a:xfrm>
              <a:off x="4304225" y="1388748"/>
              <a:ext cx="0" cy="1994288"/>
              <a:chOff x="0" y="0"/>
              <a:chExt cx="0" cy="1392"/>
            </a:xfrm>
          </p:grpSpPr>
          <p:sp>
            <p:nvSpPr>
              <p:cNvPr id="510" name="直接连接符 22654">
                <a:extLst>
                  <a:ext uri="{FF2B5EF4-FFF2-40B4-BE49-F238E27FC236}">
                    <a16:creationId xmlns:a16="http://schemas.microsoft.com/office/drawing/2014/main" id="{1A07568B-F9BE-48E8-AB10-CE3C02A2A607}"/>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11" name="直接连接符 22655">
                <a:extLst>
                  <a:ext uri="{FF2B5EF4-FFF2-40B4-BE49-F238E27FC236}">
                    <a16:creationId xmlns:a16="http://schemas.microsoft.com/office/drawing/2014/main" id="{0FB9DC54-8C83-457C-BED3-869026EBF969}"/>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12" name="直接连接符 22656">
                <a:extLst>
                  <a:ext uri="{FF2B5EF4-FFF2-40B4-BE49-F238E27FC236}">
                    <a16:creationId xmlns:a16="http://schemas.microsoft.com/office/drawing/2014/main" id="{9CAE8F01-E1B4-42ED-9BF1-7BE7342DE00D}"/>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13" name="直接连接符 22657">
                <a:extLst>
                  <a:ext uri="{FF2B5EF4-FFF2-40B4-BE49-F238E27FC236}">
                    <a16:creationId xmlns:a16="http://schemas.microsoft.com/office/drawing/2014/main" id="{636CB563-20D5-495E-8949-B507369648F4}"/>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14" name="直接连接符 22658">
                <a:extLst>
                  <a:ext uri="{FF2B5EF4-FFF2-40B4-BE49-F238E27FC236}">
                    <a16:creationId xmlns:a16="http://schemas.microsoft.com/office/drawing/2014/main" id="{4A94B617-6444-49DB-B090-07EFD035D75C}"/>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15" name="直接连接符 22659">
                <a:extLst>
                  <a:ext uri="{FF2B5EF4-FFF2-40B4-BE49-F238E27FC236}">
                    <a16:creationId xmlns:a16="http://schemas.microsoft.com/office/drawing/2014/main" id="{26972634-6810-46E9-B4ED-D6F73BA54F60}"/>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16" name="直接连接符 22660">
                <a:extLst>
                  <a:ext uri="{FF2B5EF4-FFF2-40B4-BE49-F238E27FC236}">
                    <a16:creationId xmlns:a16="http://schemas.microsoft.com/office/drawing/2014/main" id="{BCD383A5-2070-4182-B3E8-F2430FBF327E}"/>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17" name="直接连接符 22661">
                <a:extLst>
                  <a:ext uri="{FF2B5EF4-FFF2-40B4-BE49-F238E27FC236}">
                    <a16:creationId xmlns:a16="http://schemas.microsoft.com/office/drawing/2014/main" id="{BB51420E-166C-435D-9A8D-CB080EE32748}"/>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18" name="直接连接符 22662">
                <a:extLst>
                  <a:ext uri="{FF2B5EF4-FFF2-40B4-BE49-F238E27FC236}">
                    <a16:creationId xmlns:a16="http://schemas.microsoft.com/office/drawing/2014/main" id="{E27BAB9F-F793-4ABE-99F9-2B38EE930F53}"/>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19" name="直接连接符 22663">
                <a:extLst>
                  <a:ext uri="{FF2B5EF4-FFF2-40B4-BE49-F238E27FC236}">
                    <a16:creationId xmlns:a16="http://schemas.microsoft.com/office/drawing/2014/main" id="{4C7E557F-3A57-4AF6-8572-8667E8A54215}"/>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20" name="直接连接符 22664">
                <a:extLst>
                  <a:ext uri="{FF2B5EF4-FFF2-40B4-BE49-F238E27FC236}">
                    <a16:creationId xmlns:a16="http://schemas.microsoft.com/office/drawing/2014/main" id="{FC7283E4-CF0F-46AF-AE54-BD57CE1F054F}"/>
                  </a:ext>
                </a:extLst>
              </p:cNvPr>
              <p:cNvSpPr>
                <a:spLocks noChangeShapeType="1"/>
              </p:cNvSpPr>
              <p:nvPr/>
            </p:nvSpPr>
            <p:spPr bwMode="auto">
              <a:xfrm>
                <a:off x="0" y="864"/>
                <a:ext cx="0" cy="528"/>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21" name="直接连接符 22665">
                <a:extLst>
                  <a:ext uri="{FF2B5EF4-FFF2-40B4-BE49-F238E27FC236}">
                    <a16:creationId xmlns:a16="http://schemas.microsoft.com/office/drawing/2014/main" id="{8F3E383D-9096-4CA6-9136-3BE78E5FE1CA}"/>
                  </a:ext>
                </a:extLst>
              </p:cNvPr>
              <p:cNvSpPr>
                <a:spLocks noChangeShapeType="1"/>
              </p:cNvSpPr>
              <p:nvPr/>
            </p:nvSpPr>
            <p:spPr bwMode="auto">
              <a:xfrm flipV="1">
                <a:off x="0" y="0"/>
                <a:ext cx="0" cy="576"/>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360" name="组合 22666">
              <a:extLst>
                <a:ext uri="{FF2B5EF4-FFF2-40B4-BE49-F238E27FC236}">
                  <a16:creationId xmlns:a16="http://schemas.microsoft.com/office/drawing/2014/main" id="{9859BABF-DF2E-447D-A45D-A5CBC5AB5578}"/>
                </a:ext>
              </a:extLst>
            </p:cNvPr>
            <p:cNvGrpSpPr>
              <a:grpSpLocks/>
            </p:cNvGrpSpPr>
            <p:nvPr/>
          </p:nvGrpSpPr>
          <p:grpSpPr bwMode="auto">
            <a:xfrm>
              <a:off x="4304225" y="1388748"/>
              <a:ext cx="3049646" cy="1994288"/>
              <a:chOff x="0" y="0"/>
              <a:chExt cx="1776" cy="1392"/>
            </a:xfrm>
          </p:grpSpPr>
          <p:sp>
            <p:nvSpPr>
              <p:cNvPr id="486" name="直接连接符 22667">
                <a:extLst>
                  <a:ext uri="{FF2B5EF4-FFF2-40B4-BE49-F238E27FC236}">
                    <a16:creationId xmlns:a16="http://schemas.microsoft.com/office/drawing/2014/main" id="{EC3C2890-F346-4883-B1B9-E03DC5D166BA}"/>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87" name="直接连接符 22668">
                <a:extLst>
                  <a:ext uri="{FF2B5EF4-FFF2-40B4-BE49-F238E27FC236}">
                    <a16:creationId xmlns:a16="http://schemas.microsoft.com/office/drawing/2014/main" id="{A3C70568-2526-4AA5-9AEF-5D804E8DE9EC}"/>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88" name="直接连接符 22669">
                <a:extLst>
                  <a:ext uri="{FF2B5EF4-FFF2-40B4-BE49-F238E27FC236}">
                    <a16:creationId xmlns:a16="http://schemas.microsoft.com/office/drawing/2014/main" id="{6CAB9E1E-B774-471F-A01A-D8743CACDF68}"/>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89" name="直接连接符 22670">
                <a:extLst>
                  <a:ext uri="{FF2B5EF4-FFF2-40B4-BE49-F238E27FC236}">
                    <a16:creationId xmlns:a16="http://schemas.microsoft.com/office/drawing/2014/main" id="{034CD2C1-027B-4A38-932D-10D325E94904}"/>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90" name="直接连接符 22671">
                <a:extLst>
                  <a:ext uri="{FF2B5EF4-FFF2-40B4-BE49-F238E27FC236}">
                    <a16:creationId xmlns:a16="http://schemas.microsoft.com/office/drawing/2014/main" id="{5B16E688-B4E1-44D0-A46F-212D730EFD3B}"/>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91" name="直接连接符 22672">
                <a:extLst>
                  <a:ext uri="{FF2B5EF4-FFF2-40B4-BE49-F238E27FC236}">
                    <a16:creationId xmlns:a16="http://schemas.microsoft.com/office/drawing/2014/main" id="{4671E04A-9877-4C89-AEA4-20C772F2A170}"/>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92" name="直接连接符 22673">
                <a:extLst>
                  <a:ext uri="{FF2B5EF4-FFF2-40B4-BE49-F238E27FC236}">
                    <a16:creationId xmlns:a16="http://schemas.microsoft.com/office/drawing/2014/main" id="{06D9C905-33DD-4ACE-B57D-B2B519054F71}"/>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93" name="直接连接符 22674">
                <a:extLst>
                  <a:ext uri="{FF2B5EF4-FFF2-40B4-BE49-F238E27FC236}">
                    <a16:creationId xmlns:a16="http://schemas.microsoft.com/office/drawing/2014/main" id="{6292CD6C-16DE-4BCB-AEDA-742A8A2C7D89}"/>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94" name="直接连接符 22675">
                <a:extLst>
                  <a:ext uri="{FF2B5EF4-FFF2-40B4-BE49-F238E27FC236}">
                    <a16:creationId xmlns:a16="http://schemas.microsoft.com/office/drawing/2014/main" id="{788D94AE-9744-4427-8908-7C93AE9E92E1}"/>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95" name="直接连接符 22676">
                <a:extLst>
                  <a:ext uri="{FF2B5EF4-FFF2-40B4-BE49-F238E27FC236}">
                    <a16:creationId xmlns:a16="http://schemas.microsoft.com/office/drawing/2014/main" id="{1A016069-24F2-4F50-8EE6-015C6FD1952C}"/>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96" name="直接连接符 22677">
                <a:extLst>
                  <a:ext uri="{FF2B5EF4-FFF2-40B4-BE49-F238E27FC236}">
                    <a16:creationId xmlns:a16="http://schemas.microsoft.com/office/drawing/2014/main" id="{189AC1A5-9CB3-47AE-9023-8C354D152E2C}"/>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97" name="直接连接符 22678">
                <a:extLst>
                  <a:ext uri="{FF2B5EF4-FFF2-40B4-BE49-F238E27FC236}">
                    <a16:creationId xmlns:a16="http://schemas.microsoft.com/office/drawing/2014/main" id="{8A6AF3C7-4A9C-454C-B8E6-F81EB178B393}"/>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98" name="直接连接符 22679">
                <a:extLst>
                  <a:ext uri="{FF2B5EF4-FFF2-40B4-BE49-F238E27FC236}">
                    <a16:creationId xmlns:a16="http://schemas.microsoft.com/office/drawing/2014/main" id="{84928E24-8059-4860-8017-122604F7C0BA}"/>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99" name="直接连接符 22680">
                <a:extLst>
                  <a:ext uri="{FF2B5EF4-FFF2-40B4-BE49-F238E27FC236}">
                    <a16:creationId xmlns:a16="http://schemas.microsoft.com/office/drawing/2014/main" id="{E0724BF9-8089-4060-A62E-7EC479E37B94}"/>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0" name="直接连接符 22681">
                <a:extLst>
                  <a:ext uri="{FF2B5EF4-FFF2-40B4-BE49-F238E27FC236}">
                    <a16:creationId xmlns:a16="http://schemas.microsoft.com/office/drawing/2014/main" id="{28033B16-7A85-469B-A2D1-B8A8620B1E55}"/>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1" name="直接连接符 22682">
                <a:extLst>
                  <a:ext uri="{FF2B5EF4-FFF2-40B4-BE49-F238E27FC236}">
                    <a16:creationId xmlns:a16="http://schemas.microsoft.com/office/drawing/2014/main" id="{52452392-1F3E-41AC-97FE-E72294BFD2B9}"/>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2" name="直接连接符 22683">
                <a:extLst>
                  <a:ext uri="{FF2B5EF4-FFF2-40B4-BE49-F238E27FC236}">
                    <a16:creationId xmlns:a16="http://schemas.microsoft.com/office/drawing/2014/main" id="{1C7438DE-9670-45D3-A132-6701137A18CE}"/>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3" name="直接连接符 22684">
                <a:extLst>
                  <a:ext uri="{FF2B5EF4-FFF2-40B4-BE49-F238E27FC236}">
                    <a16:creationId xmlns:a16="http://schemas.microsoft.com/office/drawing/2014/main" id="{40CCFB62-9F58-4AA9-9523-B71674213F95}"/>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4" name="直接连接符 22685">
                <a:extLst>
                  <a:ext uri="{FF2B5EF4-FFF2-40B4-BE49-F238E27FC236}">
                    <a16:creationId xmlns:a16="http://schemas.microsoft.com/office/drawing/2014/main" id="{0F343C5E-29BA-4779-9C0C-740E9BCECBE5}"/>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5" name="直接连接符 22686">
                <a:extLst>
                  <a:ext uri="{FF2B5EF4-FFF2-40B4-BE49-F238E27FC236}">
                    <a16:creationId xmlns:a16="http://schemas.microsoft.com/office/drawing/2014/main" id="{34F353A9-04DE-4196-8E24-73C3A5D4CAC9}"/>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6" name="直接连接符 22687">
                <a:extLst>
                  <a:ext uri="{FF2B5EF4-FFF2-40B4-BE49-F238E27FC236}">
                    <a16:creationId xmlns:a16="http://schemas.microsoft.com/office/drawing/2014/main" id="{4B6547C7-8F7D-47D4-97BB-D80089D46563}"/>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7" name="直接连接符 22688">
                <a:extLst>
                  <a:ext uri="{FF2B5EF4-FFF2-40B4-BE49-F238E27FC236}">
                    <a16:creationId xmlns:a16="http://schemas.microsoft.com/office/drawing/2014/main" id="{E2E34127-F0CE-46CA-9A75-987FE1B9FC99}"/>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8" name="直接连接符 22689">
                <a:extLst>
                  <a:ext uri="{FF2B5EF4-FFF2-40B4-BE49-F238E27FC236}">
                    <a16:creationId xmlns:a16="http://schemas.microsoft.com/office/drawing/2014/main" id="{1D10968D-141C-4792-B480-8DAE09DE0182}"/>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9" name="直接连接符 22690">
                <a:extLst>
                  <a:ext uri="{FF2B5EF4-FFF2-40B4-BE49-F238E27FC236}">
                    <a16:creationId xmlns:a16="http://schemas.microsoft.com/office/drawing/2014/main" id="{DC3400A3-4626-4754-A715-D4BAF45EBC52}"/>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361" name="组合 22691">
              <a:extLst>
                <a:ext uri="{FF2B5EF4-FFF2-40B4-BE49-F238E27FC236}">
                  <a16:creationId xmlns:a16="http://schemas.microsoft.com/office/drawing/2014/main" id="{675EBBC7-BE20-4C11-B423-27B8BEFA8F14}"/>
                </a:ext>
              </a:extLst>
            </p:cNvPr>
            <p:cNvGrpSpPr>
              <a:grpSpLocks/>
            </p:cNvGrpSpPr>
            <p:nvPr/>
          </p:nvGrpSpPr>
          <p:grpSpPr bwMode="auto">
            <a:xfrm>
              <a:off x="4304225" y="1388748"/>
              <a:ext cx="3049646" cy="1994288"/>
              <a:chOff x="0" y="0"/>
              <a:chExt cx="1776" cy="1392"/>
            </a:xfrm>
          </p:grpSpPr>
          <p:sp>
            <p:nvSpPr>
              <p:cNvPr id="462" name="直接连接符 22692">
                <a:extLst>
                  <a:ext uri="{FF2B5EF4-FFF2-40B4-BE49-F238E27FC236}">
                    <a16:creationId xmlns:a16="http://schemas.microsoft.com/office/drawing/2014/main" id="{F4D1BD8E-CF8F-4F14-9F39-52F8CE82C0EF}"/>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63" name="直接连接符 22693">
                <a:extLst>
                  <a:ext uri="{FF2B5EF4-FFF2-40B4-BE49-F238E27FC236}">
                    <a16:creationId xmlns:a16="http://schemas.microsoft.com/office/drawing/2014/main" id="{04973B02-80AD-418A-AB7B-C413A60AD2C6}"/>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64" name="直接连接符 22694">
                <a:extLst>
                  <a:ext uri="{FF2B5EF4-FFF2-40B4-BE49-F238E27FC236}">
                    <a16:creationId xmlns:a16="http://schemas.microsoft.com/office/drawing/2014/main" id="{0B512C8C-A6C5-4C5C-9C1A-606CB881E4D5}"/>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65" name="直接连接符 22695">
                <a:extLst>
                  <a:ext uri="{FF2B5EF4-FFF2-40B4-BE49-F238E27FC236}">
                    <a16:creationId xmlns:a16="http://schemas.microsoft.com/office/drawing/2014/main" id="{BEBF624E-FB16-4AEF-A125-586E4DB54AC8}"/>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66" name="直接连接符 22696">
                <a:extLst>
                  <a:ext uri="{FF2B5EF4-FFF2-40B4-BE49-F238E27FC236}">
                    <a16:creationId xmlns:a16="http://schemas.microsoft.com/office/drawing/2014/main" id="{C3D8FEB1-C391-4A05-BA59-B2367279E90F}"/>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67" name="直接连接符 22697">
                <a:extLst>
                  <a:ext uri="{FF2B5EF4-FFF2-40B4-BE49-F238E27FC236}">
                    <a16:creationId xmlns:a16="http://schemas.microsoft.com/office/drawing/2014/main" id="{9A743FD3-C8E1-4E5D-9282-DD19D32CBADF}"/>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68" name="直接连接符 22698">
                <a:extLst>
                  <a:ext uri="{FF2B5EF4-FFF2-40B4-BE49-F238E27FC236}">
                    <a16:creationId xmlns:a16="http://schemas.microsoft.com/office/drawing/2014/main" id="{BDD7D348-A295-4947-B470-661F8B441F33}"/>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69" name="直接连接符 22699">
                <a:extLst>
                  <a:ext uri="{FF2B5EF4-FFF2-40B4-BE49-F238E27FC236}">
                    <a16:creationId xmlns:a16="http://schemas.microsoft.com/office/drawing/2014/main" id="{C36D0139-5C7D-4EAA-BB99-C23D9E715931}"/>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0" name="直接连接符 22700">
                <a:extLst>
                  <a:ext uri="{FF2B5EF4-FFF2-40B4-BE49-F238E27FC236}">
                    <a16:creationId xmlns:a16="http://schemas.microsoft.com/office/drawing/2014/main" id="{30CD0873-0F7C-4781-9DB5-1BB009BEC4FB}"/>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1" name="直接连接符 22701">
                <a:extLst>
                  <a:ext uri="{FF2B5EF4-FFF2-40B4-BE49-F238E27FC236}">
                    <a16:creationId xmlns:a16="http://schemas.microsoft.com/office/drawing/2014/main" id="{5A3891A3-25E3-4480-92C1-B76E798D00A8}"/>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2" name="直接连接符 22702">
                <a:extLst>
                  <a:ext uri="{FF2B5EF4-FFF2-40B4-BE49-F238E27FC236}">
                    <a16:creationId xmlns:a16="http://schemas.microsoft.com/office/drawing/2014/main" id="{645F908C-2492-4986-B1CE-56DF7870B526}"/>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3" name="直接连接符 22703">
                <a:extLst>
                  <a:ext uri="{FF2B5EF4-FFF2-40B4-BE49-F238E27FC236}">
                    <a16:creationId xmlns:a16="http://schemas.microsoft.com/office/drawing/2014/main" id="{27697707-03D4-444B-8760-7B6F832D467F}"/>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4" name="直接连接符 22704">
                <a:extLst>
                  <a:ext uri="{FF2B5EF4-FFF2-40B4-BE49-F238E27FC236}">
                    <a16:creationId xmlns:a16="http://schemas.microsoft.com/office/drawing/2014/main" id="{F43245B3-85DB-46BD-92B9-618617D47363}"/>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5" name="直接连接符 22705">
                <a:extLst>
                  <a:ext uri="{FF2B5EF4-FFF2-40B4-BE49-F238E27FC236}">
                    <a16:creationId xmlns:a16="http://schemas.microsoft.com/office/drawing/2014/main" id="{C4FD7921-1C11-48A9-9AAF-33494D20C2FE}"/>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6" name="直接连接符 22706">
                <a:extLst>
                  <a:ext uri="{FF2B5EF4-FFF2-40B4-BE49-F238E27FC236}">
                    <a16:creationId xmlns:a16="http://schemas.microsoft.com/office/drawing/2014/main" id="{3A35E33A-6CE9-4201-A488-F4E4D8F29B9E}"/>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7" name="直接连接符 22707">
                <a:extLst>
                  <a:ext uri="{FF2B5EF4-FFF2-40B4-BE49-F238E27FC236}">
                    <a16:creationId xmlns:a16="http://schemas.microsoft.com/office/drawing/2014/main" id="{5497016F-8040-42FF-A08F-2ECDBC810573}"/>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8" name="直接连接符 22708">
                <a:extLst>
                  <a:ext uri="{FF2B5EF4-FFF2-40B4-BE49-F238E27FC236}">
                    <a16:creationId xmlns:a16="http://schemas.microsoft.com/office/drawing/2014/main" id="{EA77B23E-96AC-4E8C-B446-3C93A039C20A}"/>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79" name="直接连接符 22709">
                <a:extLst>
                  <a:ext uri="{FF2B5EF4-FFF2-40B4-BE49-F238E27FC236}">
                    <a16:creationId xmlns:a16="http://schemas.microsoft.com/office/drawing/2014/main" id="{19A7950F-350F-4F3F-86BD-FC7F0E858EAC}"/>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80" name="直接连接符 22710">
                <a:extLst>
                  <a:ext uri="{FF2B5EF4-FFF2-40B4-BE49-F238E27FC236}">
                    <a16:creationId xmlns:a16="http://schemas.microsoft.com/office/drawing/2014/main" id="{7F41EFAB-FE8A-4797-9D27-B3BEA85296CE}"/>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81" name="直接连接符 22711">
                <a:extLst>
                  <a:ext uri="{FF2B5EF4-FFF2-40B4-BE49-F238E27FC236}">
                    <a16:creationId xmlns:a16="http://schemas.microsoft.com/office/drawing/2014/main" id="{A669BCFB-4F20-4A30-9D0A-E3A299713778}"/>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82" name="直接连接符 22712">
                <a:extLst>
                  <a:ext uri="{FF2B5EF4-FFF2-40B4-BE49-F238E27FC236}">
                    <a16:creationId xmlns:a16="http://schemas.microsoft.com/office/drawing/2014/main" id="{BA1A0B00-EEC6-42D8-A2CB-4B2335DE4068}"/>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83" name="直接连接符 22713">
                <a:extLst>
                  <a:ext uri="{FF2B5EF4-FFF2-40B4-BE49-F238E27FC236}">
                    <a16:creationId xmlns:a16="http://schemas.microsoft.com/office/drawing/2014/main" id="{F16F2D70-714E-4B9E-B473-E23FB2217963}"/>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84" name="直接连接符 22714">
                <a:extLst>
                  <a:ext uri="{FF2B5EF4-FFF2-40B4-BE49-F238E27FC236}">
                    <a16:creationId xmlns:a16="http://schemas.microsoft.com/office/drawing/2014/main" id="{0C1515C8-09D9-4382-88EC-FB2C79C9AC34}"/>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85" name="直接连接符 22715">
                <a:extLst>
                  <a:ext uri="{FF2B5EF4-FFF2-40B4-BE49-F238E27FC236}">
                    <a16:creationId xmlns:a16="http://schemas.microsoft.com/office/drawing/2014/main" id="{E75FA4EE-55EC-4267-AA9F-FCB0A921F1F8}"/>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362" name="组合 22716">
              <a:extLst>
                <a:ext uri="{FF2B5EF4-FFF2-40B4-BE49-F238E27FC236}">
                  <a16:creationId xmlns:a16="http://schemas.microsoft.com/office/drawing/2014/main" id="{6C08CA19-3F67-48FA-BDB3-6B4DD7C7D44B}"/>
                </a:ext>
              </a:extLst>
            </p:cNvPr>
            <p:cNvGrpSpPr>
              <a:grpSpLocks/>
            </p:cNvGrpSpPr>
            <p:nvPr/>
          </p:nvGrpSpPr>
          <p:grpSpPr bwMode="auto">
            <a:xfrm>
              <a:off x="4304225" y="1388748"/>
              <a:ext cx="3049646" cy="1994288"/>
              <a:chOff x="0" y="0"/>
              <a:chExt cx="1776" cy="1392"/>
            </a:xfrm>
          </p:grpSpPr>
          <p:sp>
            <p:nvSpPr>
              <p:cNvPr id="438" name="直接连接符 22717">
                <a:extLst>
                  <a:ext uri="{FF2B5EF4-FFF2-40B4-BE49-F238E27FC236}">
                    <a16:creationId xmlns:a16="http://schemas.microsoft.com/office/drawing/2014/main" id="{9D64CF42-2900-456B-BDB3-B5429798F1F2}"/>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9" name="直接连接符 22718">
                <a:extLst>
                  <a:ext uri="{FF2B5EF4-FFF2-40B4-BE49-F238E27FC236}">
                    <a16:creationId xmlns:a16="http://schemas.microsoft.com/office/drawing/2014/main" id="{2E070ABC-B7FE-4BE1-AAD9-2A623AE96BEA}"/>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0" name="直接连接符 22719">
                <a:extLst>
                  <a:ext uri="{FF2B5EF4-FFF2-40B4-BE49-F238E27FC236}">
                    <a16:creationId xmlns:a16="http://schemas.microsoft.com/office/drawing/2014/main" id="{E766EDD2-29A9-4773-9330-A2F953D1C93A}"/>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1" name="直接连接符 22720">
                <a:extLst>
                  <a:ext uri="{FF2B5EF4-FFF2-40B4-BE49-F238E27FC236}">
                    <a16:creationId xmlns:a16="http://schemas.microsoft.com/office/drawing/2014/main" id="{4AA86B06-CE79-4CB6-A829-9376B5F3DBF3}"/>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2" name="直接连接符 22721">
                <a:extLst>
                  <a:ext uri="{FF2B5EF4-FFF2-40B4-BE49-F238E27FC236}">
                    <a16:creationId xmlns:a16="http://schemas.microsoft.com/office/drawing/2014/main" id="{04619212-4D89-414B-B896-3D3D43B029E1}"/>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3" name="直接连接符 22722">
                <a:extLst>
                  <a:ext uri="{FF2B5EF4-FFF2-40B4-BE49-F238E27FC236}">
                    <a16:creationId xmlns:a16="http://schemas.microsoft.com/office/drawing/2014/main" id="{D2A7BB7D-2630-4912-9EC1-08CC9BC55C6A}"/>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4" name="直接连接符 22723">
                <a:extLst>
                  <a:ext uri="{FF2B5EF4-FFF2-40B4-BE49-F238E27FC236}">
                    <a16:creationId xmlns:a16="http://schemas.microsoft.com/office/drawing/2014/main" id="{55AB2B8A-347C-462E-BD7C-3FA4106BE8FE}"/>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5" name="直接连接符 22724">
                <a:extLst>
                  <a:ext uri="{FF2B5EF4-FFF2-40B4-BE49-F238E27FC236}">
                    <a16:creationId xmlns:a16="http://schemas.microsoft.com/office/drawing/2014/main" id="{10A4301C-450C-442E-86E2-5762B3BD77EE}"/>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6" name="直接连接符 22725">
                <a:extLst>
                  <a:ext uri="{FF2B5EF4-FFF2-40B4-BE49-F238E27FC236}">
                    <a16:creationId xmlns:a16="http://schemas.microsoft.com/office/drawing/2014/main" id="{F701C529-1171-4EF4-B4B2-B01ECA8B9BA9}"/>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7" name="直接连接符 22726">
                <a:extLst>
                  <a:ext uri="{FF2B5EF4-FFF2-40B4-BE49-F238E27FC236}">
                    <a16:creationId xmlns:a16="http://schemas.microsoft.com/office/drawing/2014/main" id="{F88EC1DE-CBEA-416F-977D-D89648CC049B}"/>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8" name="直接连接符 22727">
                <a:extLst>
                  <a:ext uri="{FF2B5EF4-FFF2-40B4-BE49-F238E27FC236}">
                    <a16:creationId xmlns:a16="http://schemas.microsoft.com/office/drawing/2014/main" id="{5CF972DA-E237-42BE-9B81-791176596F9E}"/>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9" name="直接连接符 22728">
                <a:extLst>
                  <a:ext uri="{FF2B5EF4-FFF2-40B4-BE49-F238E27FC236}">
                    <a16:creationId xmlns:a16="http://schemas.microsoft.com/office/drawing/2014/main" id="{9441AB18-F9F4-4BE3-A521-B5DDEA102734}"/>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0" name="直接连接符 22729">
                <a:extLst>
                  <a:ext uri="{FF2B5EF4-FFF2-40B4-BE49-F238E27FC236}">
                    <a16:creationId xmlns:a16="http://schemas.microsoft.com/office/drawing/2014/main" id="{0B8E096B-2E8B-4C35-A0F0-F6D0A09E3008}"/>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1" name="直接连接符 22730">
                <a:extLst>
                  <a:ext uri="{FF2B5EF4-FFF2-40B4-BE49-F238E27FC236}">
                    <a16:creationId xmlns:a16="http://schemas.microsoft.com/office/drawing/2014/main" id="{A33C497F-8088-42D9-81E5-05BEC09688A1}"/>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2" name="直接连接符 22731">
                <a:extLst>
                  <a:ext uri="{FF2B5EF4-FFF2-40B4-BE49-F238E27FC236}">
                    <a16:creationId xmlns:a16="http://schemas.microsoft.com/office/drawing/2014/main" id="{A0DB77CA-3DE3-46BC-9DD1-181745554FF9}"/>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3" name="直接连接符 22732">
                <a:extLst>
                  <a:ext uri="{FF2B5EF4-FFF2-40B4-BE49-F238E27FC236}">
                    <a16:creationId xmlns:a16="http://schemas.microsoft.com/office/drawing/2014/main" id="{6721C066-57CC-41B6-9ACD-23051ACBD69B}"/>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4" name="直接连接符 22733">
                <a:extLst>
                  <a:ext uri="{FF2B5EF4-FFF2-40B4-BE49-F238E27FC236}">
                    <a16:creationId xmlns:a16="http://schemas.microsoft.com/office/drawing/2014/main" id="{4BA7F731-58AE-4B9A-8B25-4EC563F5346F}"/>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5" name="直接连接符 22734">
                <a:extLst>
                  <a:ext uri="{FF2B5EF4-FFF2-40B4-BE49-F238E27FC236}">
                    <a16:creationId xmlns:a16="http://schemas.microsoft.com/office/drawing/2014/main" id="{11031F27-DC05-48D8-876B-ACB0C631023B}"/>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6" name="直接连接符 22735">
                <a:extLst>
                  <a:ext uri="{FF2B5EF4-FFF2-40B4-BE49-F238E27FC236}">
                    <a16:creationId xmlns:a16="http://schemas.microsoft.com/office/drawing/2014/main" id="{372A1DA1-C671-4B72-8A0A-AE9874B6AE68}"/>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7" name="直接连接符 22736">
                <a:extLst>
                  <a:ext uri="{FF2B5EF4-FFF2-40B4-BE49-F238E27FC236}">
                    <a16:creationId xmlns:a16="http://schemas.microsoft.com/office/drawing/2014/main" id="{2E3A7FE7-D1C1-4D09-B30F-39DC59159ABB}"/>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8" name="直接连接符 22737">
                <a:extLst>
                  <a:ext uri="{FF2B5EF4-FFF2-40B4-BE49-F238E27FC236}">
                    <a16:creationId xmlns:a16="http://schemas.microsoft.com/office/drawing/2014/main" id="{C69E59E0-EDFD-4644-B422-975D0E745069}"/>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9" name="直接连接符 22738">
                <a:extLst>
                  <a:ext uri="{FF2B5EF4-FFF2-40B4-BE49-F238E27FC236}">
                    <a16:creationId xmlns:a16="http://schemas.microsoft.com/office/drawing/2014/main" id="{F94B67A8-1D13-4627-BFC2-789C31A3C93C}"/>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60" name="直接连接符 22739">
                <a:extLst>
                  <a:ext uri="{FF2B5EF4-FFF2-40B4-BE49-F238E27FC236}">
                    <a16:creationId xmlns:a16="http://schemas.microsoft.com/office/drawing/2014/main" id="{3078BD4F-3E62-4F63-9687-4EEFD112919A}"/>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61" name="直接连接符 22740">
                <a:extLst>
                  <a:ext uri="{FF2B5EF4-FFF2-40B4-BE49-F238E27FC236}">
                    <a16:creationId xmlns:a16="http://schemas.microsoft.com/office/drawing/2014/main" id="{015B3C17-A643-40E8-BD94-C88B8F85B99C}"/>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363" name="组合 22741">
              <a:extLst>
                <a:ext uri="{FF2B5EF4-FFF2-40B4-BE49-F238E27FC236}">
                  <a16:creationId xmlns:a16="http://schemas.microsoft.com/office/drawing/2014/main" id="{15121F71-2EFB-4195-993D-1B8A44B2771C}"/>
                </a:ext>
              </a:extLst>
            </p:cNvPr>
            <p:cNvGrpSpPr>
              <a:grpSpLocks/>
            </p:cNvGrpSpPr>
            <p:nvPr/>
          </p:nvGrpSpPr>
          <p:grpSpPr bwMode="auto">
            <a:xfrm>
              <a:off x="4304225" y="1388748"/>
              <a:ext cx="3049646" cy="1994288"/>
              <a:chOff x="0" y="0"/>
              <a:chExt cx="1776" cy="1392"/>
            </a:xfrm>
          </p:grpSpPr>
          <p:sp>
            <p:nvSpPr>
              <p:cNvPr id="414" name="直接连接符 22742">
                <a:extLst>
                  <a:ext uri="{FF2B5EF4-FFF2-40B4-BE49-F238E27FC236}">
                    <a16:creationId xmlns:a16="http://schemas.microsoft.com/office/drawing/2014/main" id="{47B2BB30-7040-4AAC-AC65-F2BCF9B03D8A}"/>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15" name="直接连接符 22743">
                <a:extLst>
                  <a:ext uri="{FF2B5EF4-FFF2-40B4-BE49-F238E27FC236}">
                    <a16:creationId xmlns:a16="http://schemas.microsoft.com/office/drawing/2014/main" id="{46DED806-62D8-4ED1-BBD0-1D0B739B9E1A}"/>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16" name="直接连接符 22744">
                <a:extLst>
                  <a:ext uri="{FF2B5EF4-FFF2-40B4-BE49-F238E27FC236}">
                    <a16:creationId xmlns:a16="http://schemas.microsoft.com/office/drawing/2014/main" id="{DFBD5CF5-3A8C-48E2-B24A-041E42C3F111}"/>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17" name="直接连接符 22745">
                <a:extLst>
                  <a:ext uri="{FF2B5EF4-FFF2-40B4-BE49-F238E27FC236}">
                    <a16:creationId xmlns:a16="http://schemas.microsoft.com/office/drawing/2014/main" id="{FAEDD293-013B-48C3-99D1-0A2C43DC3138}"/>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18" name="直接连接符 22746">
                <a:extLst>
                  <a:ext uri="{FF2B5EF4-FFF2-40B4-BE49-F238E27FC236}">
                    <a16:creationId xmlns:a16="http://schemas.microsoft.com/office/drawing/2014/main" id="{D02A525F-0CEF-4395-9619-15A4DE6AA54F}"/>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19" name="直接连接符 22747">
                <a:extLst>
                  <a:ext uri="{FF2B5EF4-FFF2-40B4-BE49-F238E27FC236}">
                    <a16:creationId xmlns:a16="http://schemas.microsoft.com/office/drawing/2014/main" id="{33118905-C00A-449D-8C2B-867D15A674F2}"/>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20" name="直接连接符 22748">
                <a:extLst>
                  <a:ext uri="{FF2B5EF4-FFF2-40B4-BE49-F238E27FC236}">
                    <a16:creationId xmlns:a16="http://schemas.microsoft.com/office/drawing/2014/main" id="{58CAB69D-CB8F-48A1-BF3C-8B9ADE0716B1}"/>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21" name="直接连接符 22749">
                <a:extLst>
                  <a:ext uri="{FF2B5EF4-FFF2-40B4-BE49-F238E27FC236}">
                    <a16:creationId xmlns:a16="http://schemas.microsoft.com/office/drawing/2014/main" id="{93B5DAA6-09A9-4C40-8A48-41EF5501EC99}"/>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22" name="直接连接符 22750">
                <a:extLst>
                  <a:ext uri="{FF2B5EF4-FFF2-40B4-BE49-F238E27FC236}">
                    <a16:creationId xmlns:a16="http://schemas.microsoft.com/office/drawing/2014/main" id="{3E170C06-78BB-4F92-8781-6FB4B55EF61F}"/>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23" name="直接连接符 22751">
                <a:extLst>
                  <a:ext uri="{FF2B5EF4-FFF2-40B4-BE49-F238E27FC236}">
                    <a16:creationId xmlns:a16="http://schemas.microsoft.com/office/drawing/2014/main" id="{A217B15F-7380-4F96-8C7D-70C733E2F8E0}"/>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24" name="直接连接符 22752">
                <a:extLst>
                  <a:ext uri="{FF2B5EF4-FFF2-40B4-BE49-F238E27FC236}">
                    <a16:creationId xmlns:a16="http://schemas.microsoft.com/office/drawing/2014/main" id="{AE4A957D-3359-48A9-88B8-DBF59520BBC3}"/>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25" name="直接连接符 22753">
                <a:extLst>
                  <a:ext uri="{FF2B5EF4-FFF2-40B4-BE49-F238E27FC236}">
                    <a16:creationId xmlns:a16="http://schemas.microsoft.com/office/drawing/2014/main" id="{94942AB8-3065-418A-AF5B-203697E7839A}"/>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26" name="直接连接符 22754">
                <a:extLst>
                  <a:ext uri="{FF2B5EF4-FFF2-40B4-BE49-F238E27FC236}">
                    <a16:creationId xmlns:a16="http://schemas.microsoft.com/office/drawing/2014/main" id="{893B931B-67D2-45D5-8E7C-484244980955}"/>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27" name="直接连接符 22755">
                <a:extLst>
                  <a:ext uri="{FF2B5EF4-FFF2-40B4-BE49-F238E27FC236}">
                    <a16:creationId xmlns:a16="http://schemas.microsoft.com/office/drawing/2014/main" id="{87C7B503-C3FF-4C75-A25D-9239DAEA5730}"/>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28" name="直接连接符 22756">
                <a:extLst>
                  <a:ext uri="{FF2B5EF4-FFF2-40B4-BE49-F238E27FC236}">
                    <a16:creationId xmlns:a16="http://schemas.microsoft.com/office/drawing/2014/main" id="{CBC48E02-0C98-49B4-AB02-B7E5322A6550}"/>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29" name="直接连接符 22757">
                <a:extLst>
                  <a:ext uri="{FF2B5EF4-FFF2-40B4-BE49-F238E27FC236}">
                    <a16:creationId xmlns:a16="http://schemas.microsoft.com/office/drawing/2014/main" id="{3170C4FA-5187-417D-A761-EEC238E38749}"/>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 name="直接连接符 22758">
                <a:extLst>
                  <a:ext uri="{FF2B5EF4-FFF2-40B4-BE49-F238E27FC236}">
                    <a16:creationId xmlns:a16="http://schemas.microsoft.com/office/drawing/2014/main" id="{2B1ED146-583A-40E9-92E2-2D8F22CE756A}"/>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1" name="直接连接符 22759">
                <a:extLst>
                  <a:ext uri="{FF2B5EF4-FFF2-40B4-BE49-F238E27FC236}">
                    <a16:creationId xmlns:a16="http://schemas.microsoft.com/office/drawing/2014/main" id="{F1623447-376C-4CB9-8C68-FFD823CE31BD}"/>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2" name="直接连接符 22760">
                <a:extLst>
                  <a:ext uri="{FF2B5EF4-FFF2-40B4-BE49-F238E27FC236}">
                    <a16:creationId xmlns:a16="http://schemas.microsoft.com/office/drawing/2014/main" id="{8C16FF8B-E581-4B32-A3EC-9DED9D737EE2}"/>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3" name="直接连接符 22761">
                <a:extLst>
                  <a:ext uri="{FF2B5EF4-FFF2-40B4-BE49-F238E27FC236}">
                    <a16:creationId xmlns:a16="http://schemas.microsoft.com/office/drawing/2014/main" id="{BEFB8E7B-FA04-43A7-81E0-8287090C0E5E}"/>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4" name="直接连接符 22762">
                <a:extLst>
                  <a:ext uri="{FF2B5EF4-FFF2-40B4-BE49-F238E27FC236}">
                    <a16:creationId xmlns:a16="http://schemas.microsoft.com/office/drawing/2014/main" id="{53AE6480-C192-4332-8535-41B205B82CA9}"/>
                  </a:ext>
                </a:extLst>
              </p:cNvPr>
              <p:cNvSpPr>
                <a:spLocks noChangeShapeType="1"/>
              </p:cNvSpPr>
              <p:nvPr/>
            </p:nvSpPr>
            <p:spPr bwMode="auto">
              <a:xfrm>
                <a:off x="0" y="0"/>
                <a:ext cx="576"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5" name="直接连接符 22763">
                <a:extLst>
                  <a:ext uri="{FF2B5EF4-FFF2-40B4-BE49-F238E27FC236}">
                    <a16:creationId xmlns:a16="http://schemas.microsoft.com/office/drawing/2014/main" id="{9E9078F0-7726-4F53-9AA3-D2D96B39C4DC}"/>
                  </a:ext>
                </a:extLst>
              </p:cNvPr>
              <p:cNvSpPr>
                <a:spLocks noChangeShapeType="1"/>
              </p:cNvSpPr>
              <p:nvPr/>
            </p:nvSpPr>
            <p:spPr bwMode="auto">
              <a:xfrm>
                <a:off x="864" y="0"/>
                <a:ext cx="91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6" name="直接连接符 22764">
                <a:extLst>
                  <a:ext uri="{FF2B5EF4-FFF2-40B4-BE49-F238E27FC236}">
                    <a16:creationId xmlns:a16="http://schemas.microsoft.com/office/drawing/2014/main" id="{244490B2-A2BC-44E9-8E38-A28C93A9586E}"/>
                  </a:ext>
                </a:extLst>
              </p:cNvPr>
              <p:cNvSpPr>
                <a:spLocks noChangeShapeType="1"/>
              </p:cNvSpPr>
              <p:nvPr/>
            </p:nvSpPr>
            <p:spPr bwMode="auto">
              <a:xfrm>
                <a:off x="0" y="1392"/>
                <a:ext cx="62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7" name="直接连接符 22765">
                <a:extLst>
                  <a:ext uri="{FF2B5EF4-FFF2-40B4-BE49-F238E27FC236}">
                    <a16:creationId xmlns:a16="http://schemas.microsoft.com/office/drawing/2014/main" id="{51AE0875-027D-4DEB-A3BD-3F16EC5C6A51}"/>
                  </a:ext>
                </a:extLst>
              </p:cNvPr>
              <p:cNvSpPr>
                <a:spLocks noChangeShapeType="1"/>
              </p:cNvSpPr>
              <p:nvPr/>
            </p:nvSpPr>
            <p:spPr bwMode="auto">
              <a:xfrm>
                <a:off x="912" y="1392"/>
                <a:ext cx="864"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364" name="组合 22766">
              <a:extLst>
                <a:ext uri="{FF2B5EF4-FFF2-40B4-BE49-F238E27FC236}">
                  <a16:creationId xmlns:a16="http://schemas.microsoft.com/office/drawing/2014/main" id="{27601190-F9BC-4325-BCA3-861B7FEF4A86}"/>
                </a:ext>
              </a:extLst>
            </p:cNvPr>
            <p:cNvGrpSpPr>
              <a:grpSpLocks/>
            </p:cNvGrpSpPr>
            <p:nvPr/>
          </p:nvGrpSpPr>
          <p:grpSpPr bwMode="auto">
            <a:xfrm>
              <a:off x="1584271" y="2076433"/>
              <a:ext cx="329691" cy="687686"/>
              <a:chOff x="0" y="0"/>
              <a:chExt cx="384" cy="624"/>
            </a:xfrm>
          </p:grpSpPr>
          <p:sp>
            <p:nvSpPr>
              <p:cNvPr id="412" name="圆柱形 22767">
                <a:extLst>
                  <a:ext uri="{FF2B5EF4-FFF2-40B4-BE49-F238E27FC236}">
                    <a16:creationId xmlns:a16="http://schemas.microsoft.com/office/drawing/2014/main" id="{6ABB0799-02DC-484F-A111-E034D587105B}"/>
                  </a:ext>
                </a:extLst>
              </p:cNvPr>
              <p:cNvSpPr>
                <a:spLocks noChangeArrowheads="1"/>
              </p:cNvSpPr>
              <p:nvPr/>
            </p:nvSpPr>
            <p:spPr bwMode="auto">
              <a:xfrm>
                <a:off x="96" y="384"/>
                <a:ext cx="192" cy="240"/>
              </a:xfrm>
              <a:prstGeom prst="can">
                <a:avLst>
                  <a:gd name="adj" fmla="val 52083"/>
                </a:avLst>
              </a:prstGeom>
              <a:solidFill>
                <a:srgbClr val="777777"/>
              </a:solidFill>
              <a:ln w="9525">
                <a:solidFill>
                  <a:schemeClr val="bg2"/>
                </a:solidFill>
                <a:round/>
                <a:headEnd/>
                <a:tailEnd/>
              </a:ln>
            </p:spPr>
            <p:txBody>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413" name="椭圆 22768">
                <a:extLst>
                  <a:ext uri="{FF2B5EF4-FFF2-40B4-BE49-F238E27FC236}">
                    <a16:creationId xmlns:a16="http://schemas.microsoft.com/office/drawing/2014/main" id="{F56483CF-EE8A-4067-9C8C-C303D7A34674}"/>
                  </a:ext>
                </a:extLst>
              </p:cNvPr>
              <p:cNvSpPr>
                <a:spLocks noChangeArrowheads="1"/>
              </p:cNvSpPr>
              <p:nvPr/>
            </p:nvSpPr>
            <p:spPr bwMode="auto">
              <a:xfrm>
                <a:off x="0" y="0"/>
                <a:ext cx="384" cy="480"/>
              </a:xfrm>
              <a:prstGeom prst="ellipse">
                <a:avLst/>
              </a:prstGeom>
              <a:gradFill rotWithShape="0">
                <a:gsLst>
                  <a:gs pos="0">
                    <a:srgbClr val="FFFFFF"/>
                  </a:gs>
                  <a:gs pos="100000">
                    <a:schemeClr val="tx2"/>
                  </a:gs>
                </a:gsLst>
                <a:path path="shape">
                  <a:fillToRect l="50000" t="50000" r="50000" b="50000"/>
                </a:path>
              </a:gradFill>
              <a:ln w="9525">
                <a:solidFill>
                  <a:schemeClr val="bg2"/>
                </a:solidFill>
                <a:round/>
                <a:headEnd/>
                <a:tailEnd/>
              </a:ln>
            </p:spPr>
            <p:txBody>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grpSp>
        <p:grpSp>
          <p:nvGrpSpPr>
            <p:cNvPr id="365" name="组合 22769">
              <a:extLst>
                <a:ext uri="{FF2B5EF4-FFF2-40B4-BE49-F238E27FC236}">
                  <a16:creationId xmlns:a16="http://schemas.microsoft.com/office/drawing/2014/main" id="{C9F0036C-67A2-49FF-AEF9-3AB339BE48E4}"/>
                </a:ext>
              </a:extLst>
            </p:cNvPr>
            <p:cNvGrpSpPr>
              <a:grpSpLocks/>
            </p:cNvGrpSpPr>
            <p:nvPr/>
          </p:nvGrpSpPr>
          <p:grpSpPr bwMode="auto">
            <a:xfrm>
              <a:off x="7106603" y="976137"/>
              <a:ext cx="741806" cy="962760"/>
              <a:chOff x="0" y="0"/>
              <a:chExt cx="432" cy="672"/>
            </a:xfrm>
          </p:grpSpPr>
          <p:grpSp>
            <p:nvGrpSpPr>
              <p:cNvPr id="406" name="组合 22770">
                <a:extLst>
                  <a:ext uri="{FF2B5EF4-FFF2-40B4-BE49-F238E27FC236}">
                    <a16:creationId xmlns:a16="http://schemas.microsoft.com/office/drawing/2014/main" id="{1A5ED826-7593-4BDD-8A8B-C08B71A1FFBB}"/>
                  </a:ext>
                </a:extLst>
              </p:cNvPr>
              <p:cNvGrpSpPr>
                <a:grpSpLocks/>
              </p:cNvGrpSpPr>
              <p:nvPr/>
            </p:nvGrpSpPr>
            <p:grpSpPr bwMode="auto">
              <a:xfrm>
                <a:off x="0" y="0"/>
                <a:ext cx="432" cy="672"/>
                <a:chOff x="0" y="0"/>
                <a:chExt cx="720" cy="1152"/>
              </a:xfrm>
            </p:grpSpPr>
            <p:sp>
              <p:nvSpPr>
                <p:cNvPr id="410" name="矩形 22771">
                  <a:extLst>
                    <a:ext uri="{FF2B5EF4-FFF2-40B4-BE49-F238E27FC236}">
                      <a16:creationId xmlns:a16="http://schemas.microsoft.com/office/drawing/2014/main" id="{FF7743B3-1975-4C33-82D9-3A19402A4FAF}"/>
                    </a:ext>
                  </a:extLst>
                </p:cNvPr>
                <p:cNvSpPr>
                  <a:spLocks noChangeArrowheads="1"/>
                </p:cNvSpPr>
                <p:nvPr/>
              </p:nvSpPr>
              <p:spPr bwMode="auto">
                <a:xfrm>
                  <a:off x="0" y="0"/>
                  <a:ext cx="720" cy="115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411" name="直接连接符 22772">
                  <a:extLst>
                    <a:ext uri="{FF2B5EF4-FFF2-40B4-BE49-F238E27FC236}">
                      <a16:creationId xmlns:a16="http://schemas.microsoft.com/office/drawing/2014/main" id="{C7204D4E-C82D-46B4-BE6C-C8C5C450C3D6}"/>
                    </a:ext>
                  </a:extLst>
                </p:cNvPr>
                <p:cNvSpPr>
                  <a:spLocks noChangeShapeType="1"/>
                </p:cNvSpPr>
                <p:nvPr/>
              </p:nvSpPr>
              <p:spPr bwMode="auto">
                <a:xfrm>
                  <a:off x="0" y="480"/>
                  <a:ext cx="0" cy="9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407" name="任意多边形 22773">
                <a:extLst>
                  <a:ext uri="{FF2B5EF4-FFF2-40B4-BE49-F238E27FC236}">
                    <a16:creationId xmlns:a16="http://schemas.microsoft.com/office/drawing/2014/main" id="{5B34B93D-7F92-4881-9F0D-B13C59C0E4C3}"/>
                  </a:ext>
                </a:extLst>
              </p:cNvPr>
              <p:cNvSpPr>
                <a:spLocks noChangeArrowheads="1"/>
              </p:cNvSpPr>
              <p:nvPr/>
            </p:nvSpPr>
            <p:spPr bwMode="auto">
              <a:xfrm>
                <a:off x="58" y="168"/>
                <a:ext cx="120" cy="278"/>
              </a:xfrm>
              <a:custGeom>
                <a:avLst/>
                <a:gdLst>
                  <a:gd name="T0" fmla="*/ 441 w 22041"/>
                  <a:gd name="T1" fmla="*/ 0 h 43200"/>
                  <a:gd name="T2" fmla="*/ 22041 w 22041"/>
                  <a:gd name="T3" fmla="*/ 21600 h 43200"/>
                  <a:gd name="T4" fmla="*/ 441 w 22041"/>
                  <a:gd name="T5" fmla="*/ 43200 h 43200"/>
                  <a:gd name="T6" fmla="*/ 0 w 22041"/>
                  <a:gd name="T7" fmla="*/ 43196 h 43200"/>
                  <a:gd name="T8" fmla="*/ 0 w 22041"/>
                  <a:gd name="T9" fmla="*/ 43195 h 43200"/>
                  <a:gd name="T10" fmla="*/ 3011 w 22041"/>
                  <a:gd name="T11" fmla="*/ 58158 h 43200"/>
                  <a:gd name="T12" fmla="*/ 2459 w 22041"/>
                  <a:gd name="T13" fmla="*/ 64994 h 43200"/>
                  <a:gd name="T14" fmla="*/ 441 w 22041"/>
                  <a:gd name="T15" fmla="*/ 0 h 43200"/>
                  <a:gd name="T16" fmla="*/ 0 60000 65536"/>
                  <a:gd name="T17" fmla="*/ 0 60000 65536"/>
                  <a:gd name="T18" fmla="*/ 0 60000 65536"/>
                  <a:gd name="T19" fmla="*/ 0 60000 65536"/>
                  <a:gd name="T20" fmla="*/ 0 60000 65536"/>
                  <a:gd name="T21" fmla="*/ 0 60000 65536"/>
                  <a:gd name="T22" fmla="*/ 0 60000 65536"/>
                  <a:gd name="T23" fmla="*/ 0 60000 65536"/>
                  <a:gd name="T24" fmla="*/ 0 w 22041"/>
                  <a:gd name="T25" fmla="*/ 0 h 43200"/>
                  <a:gd name="T26" fmla="*/ 22041 w 22041"/>
                  <a:gd name="T27" fmla="*/ 43200 h 432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41" h="43200" fill="none">
                    <a:moveTo>
                      <a:pt x="441" y="0"/>
                    </a:moveTo>
                    <a:cubicBezTo>
                      <a:pt x="12370" y="0"/>
                      <a:pt x="22041" y="9671"/>
                      <a:pt x="22041" y="21600"/>
                    </a:cubicBezTo>
                    <a:cubicBezTo>
                      <a:pt x="22041" y="33529"/>
                      <a:pt x="12370" y="43200"/>
                      <a:pt x="441" y="43200"/>
                    </a:cubicBezTo>
                    <a:cubicBezTo>
                      <a:pt x="293" y="43200"/>
                      <a:pt x="145" y="43199"/>
                      <a:pt x="0" y="43196"/>
                    </a:cubicBezTo>
                  </a:path>
                  <a:path w="22041" h="43200" stroke="0">
                    <a:moveTo>
                      <a:pt x="0" y="43195"/>
                    </a:moveTo>
                    <a:cubicBezTo>
                      <a:pt x="1865" y="47077"/>
                      <a:pt x="3011" y="52350"/>
                      <a:pt x="3011" y="58158"/>
                    </a:cubicBezTo>
                    <a:cubicBezTo>
                      <a:pt x="3011" y="60549"/>
                      <a:pt x="2817" y="62848"/>
                      <a:pt x="2459" y="64994"/>
                    </a:cubicBezTo>
                    <a:lnTo>
                      <a:pt x="441" y="0"/>
                    </a:lnTo>
                    <a:close/>
                  </a:path>
                </a:pathLst>
              </a:cu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08" name="直接连接符 22774">
                <a:extLst>
                  <a:ext uri="{FF2B5EF4-FFF2-40B4-BE49-F238E27FC236}">
                    <a16:creationId xmlns:a16="http://schemas.microsoft.com/office/drawing/2014/main" id="{3CD8D4DC-D339-40A2-9CAE-F896F5B4DFF6}"/>
                  </a:ext>
                </a:extLst>
              </p:cNvPr>
              <p:cNvSpPr>
                <a:spLocks noChangeShapeType="1"/>
              </p:cNvSpPr>
              <p:nvPr/>
            </p:nvSpPr>
            <p:spPr bwMode="auto">
              <a:xfrm>
                <a:off x="173" y="224"/>
                <a:ext cx="259"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9" name="直接连接符 22775">
                <a:extLst>
                  <a:ext uri="{FF2B5EF4-FFF2-40B4-BE49-F238E27FC236}">
                    <a16:creationId xmlns:a16="http://schemas.microsoft.com/office/drawing/2014/main" id="{E9552F56-47AA-47B0-9B18-8B14C60CF0D2}"/>
                  </a:ext>
                </a:extLst>
              </p:cNvPr>
              <p:cNvSpPr>
                <a:spLocks noChangeShapeType="1"/>
              </p:cNvSpPr>
              <p:nvPr/>
            </p:nvSpPr>
            <p:spPr bwMode="auto">
              <a:xfrm>
                <a:off x="173" y="392"/>
                <a:ext cx="259"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66" name="组合 22776">
              <a:extLst>
                <a:ext uri="{FF2B5EF4-FFF2-40B4-BE49-F238E27FC236}">
                  <a16:creationId xmlns:a16="http://schemas.microsoft.com/office/drawing/2014/main" id="{290E028A-B75E-4340-BA16-1EC6106496FE}"/>
                </a:ext>
              </a:extLst>
            </p:cNvPr>
            <p:cNvGrpSpPr>
              <a:grpSpLocks/>
            </p:cNvGrpSpPr>
            <p:nvPr/>
          </p:nvGrpSpPr>
          <p:grpSpPr bwMode="auto">
            <a:xfrm>
              <a:off x="8837483" y="2007665"/>
              <a:ext cx="989074" cy="756454"/>
              <a:chOff x="0" y="0"/>
              <a:chExt cx="576" cy="528"/>
            </a:xfrm>
          </p:grpSpPr>
          <p:sp>
            <p:nvSpPr>
              <p:cNvPr id="404" name="矩形 22777">
                <a:extLst>
                  <a:ext uri="{FF2B5EF4-FFF2-40B4-BE49-F238E27FC236}">
                    <a16:creationId xmlns:a16="http://schemas.microsoft.com/office/drawing/2014/main" id="{259F7832-A5DE-44D6-9DD2-A448ACB0E8BF}"/>
                  </a:ext>
                </a:extLst>
              </p:cNvPr>
              <p:cNvSpPr>
                <a:spLocks noChangeArrowheads="1"/>
              </p:cNvSpPr>
              <p:nvPr/>
            </p:nvSpPr>
            <p:spPr bwMode="auto">
              <a:xfrm>
                <a:off x="0" y="0"/>
                <a:ext cx="57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405" name="文本框 404">
                <a:extLst>
                  <a:ext uri="{FF2B5EF4-FFF2-40B4-BE49-F238E27FC236}">
                    <a16:creationId xmlns:a16="http://schemas.microsoft.com/office/drawing/2014/main" id="{2CA76C25-8241-4CF8-8042-52F27AFF05B7}"/>
                  </a:ext>
                </a:extLst>
              </p:cNvPr>
              <p:cNvSpPr txBox="1"/>
              <p:nvPr/>
            </p:nvSpPr>
            <p:spPr>
              <a:xfrm>
                <a:off x="48" y="144"/>
                <a:ext cx="480" cy="250"/>
              </a:xfrm>
              <a:prstGeom prst="rect">
                <a:avLst/>
              </a:prstGeom>
              <a:noFill/>
              <a:ln w="9525">
                <a:noFill/>
                <a:miter/>
              </a:ln>
            </p:spPr>
            <p:txBody>
              <a:bodyPr>
                <a:spAutoFit/>
              </a:bodyPr>
              <a:lstStyle/>
              <a:p>
                <a:pPr>
                  <a:spcBef>
                    <a:spcPct val="50000"/>
                  </a:spcBef>
                  <a:buClr>
                    <a:srgbClr val="000000"/>
                  </a:buClr>
                  <a:defRPr/>
                </a:pPr>
                <a:r>
                  <a:rPr lang="zh-CN" altLang="en-US" sz="2000" b="1" noProof="1">
                    <a:solidFill>
                      <a:srgbClr val="FF0000"/>
                    </a:solidFill>
                    <a:effectLst>
                      <a:outerShdw blurRad="38100" dist="38100" dir="2700000">
                        <a:srgbClr val="000000"/>
                      </a:outerShdw>
                    </a:effectLst>
                    <a:latin typeface="Times New Roman" charset="0"/>
                    <a:ea typeface="黑体" charset="-122"/>
                    <a:cs typeface="+mn-ea"/>
                  </a:rPr>
                  <a:t>比值</a:t>
                </a:r>
                <a:endParaRPr lang="zh-CN" altLang="en-US" sz="2000" b="1" noProof="1">
                  <a:solidFill>
                    <a:srgbClr val="FF0000"/>
                  </a:solidFill>
                  <a:effectLst>
                    <a:outerShdw blurRad="38100" dist="38100" dir="2700000">
                      <a:srgbClr val="000000"/>
                    </a:outerShdw>
                  </a:effectLst>
                  <a:latin typeface="Times New Roman" charset="0"/>
                  <a:ea typeface="黑体" charset="-122"/>
                </a:endParaRPr>
              </a:p>
            </p:txBody>
          </p:sp>
        </p:grpSp>
        <p:sp>
          <p:nvSpPr>
            <p:cNvPr id="367" name="文本框 22779">
              <a:extLst>
                <a:ext uri="{FF2B5EF4-FFF2-40B4-BE49-F238E27FC236}">
                  <a16:creationId xmlns:a16="http://schemas.microsoft.com/office/drawing/2014/main" id="{D89D510E-5B1D-4C79-AADD-73F99ACD5D1E}"/>
                </a:ext>
              </a:extLst>
            </p:cNvPr>
            <p:cNvSpPr txBox="1">
              <a:spLocks noChangeArrowheads="1"/>
            </p:cNvSpPr>
            <p:nvPr/>
          </p:nvSpPr>
          <p:spPr bwMode="auto">
            <a:xfrm>
              <a:off x="1337002" y="3039193"/>
              <a:ext cx="1071497" cy="41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solidFill>
                    <a:srgbClr val="000000"/>
                  </a:solidFill>
                  <a:latin typeface="Times New Roman" panose="02020603050405020304" pitchFamily="18" charset="0"/>
                </a:rPr>
                <a:t>光源</a:t>
              </a:r>
            </a:p>
          </p:txBody>
        </p:sp>
        <p:sp>
          <p:nvSpPr>
            <p:cNvPr id="368" name="文本框 22780">
              <a:extLst>
                <a:ext uri="{FF2B5EF4-FFF2-40B4-BE49-F238E27FC236}">
                  <a16:creationId xmlns:a16="http://schemas.microsoft.com/office/drawing/2014/main" id="{1B7A8D52-3F0F-4115-B426-CAD5BC002132}"/>
                </a:ext>
              </a:extLst>
            </p:cNvPr>
            <p:cNvSpPr txBox="1">
              <a:spLocks noChangeArrowheads="1"/>
            </p:cNvSpPr>
            <p:nvPr/>
          </p:nvSpPr>
          <p:spPr bwMode="auto">
            <a:xfrm>
              <a:off x="2490923" y="2832887"/>
              <a:ext cx="1236343" cy="41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a:solidFill>
                    <a:srgbClr val="000000"/>
                  </a:solidFill>
                  <a:latin typeface="Times New Roman" panose="02020603050405020304" pitchFamily="18" charset="0"/>
                </a:rPr>
                <a:t>单色器</a:t>
              </a:r>
            </a:p>
          </p:txBody>
        </p:sp>
        <p:sp>
          <p:nvSpPr>
            <p:cNvPr id="369" name="文本框 22781">
              <a:extLst>
                <a:ext uri="{FF2B5EF4-FFF2-40B4-BE49-F238E27FC236}">
                  <a16:creationId xmlns:a16="http://schemas.microsoft.com/office/drawing/2014/main" id="{C302A35E-67C8-414E-BE11-168BC4D6770E}"/>
                </a:ext>
              </a:extLst>
            </p:cNvPr>
            <p:cNvSpPr txBox="1">
              <a:spLocks noChangeArrowheads="1"/>
            </p:cNvSpPr>
            <p:nvPr/>
          </p:nvSpPr>
          <p:spPr bwMode="auto">
            <a:xfrm>
              <a:off x="4963608" y="4001953"/>
              <a:ext cx="1318766" cy="41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a:solidFill>
                    <a:srgbClr val="000000"/>
                  </a:solidFill>
                  <a:latin typeface="Times New Roman" panose="02020603050405020304" pitchFamily="18" charset="0"/>
                </a:rPr>
                <a:t>吸收池</a:t>
              </a:r>
            </a:p>
          </p:txBody>
        </p:sp>
        <p:sp>
          <p:nvSpPr>
            <p:cNvPr id="370" name="文本框 22782">
              <a:extLst>
                <a:ext uri="{FF2B5EF4-FFF2-40B4-BE49-F238E27FC236}">
                  <a16:creationId xmlns:a16="http://schemas.microsoft.com/office/drawing/2014/main" id="{1E65F5E2-1D57-47D2-9419-D87F6FD3CD56}"/>
                </a:ext>
              </a:extLst>
            </p:cNvPr>
            <p:cNvSpPr txBox="1">
              <a:spLocks noChangeArrowheads="1"/>
            </p:cNvSpPr>
            <p:nvPr/>
          </p:nvSpPr>
          <p:spPr bwMode="auto">
            <a:xfrm>
              <a:off x="7024180" y="3933184"/>
              <a:ext cx="1318766" cy="41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a:solidFill>
                    <a:srgbClr val="000000"/>
                  </a:solidFill>
                  <a:latin typeface="Times New Roman" panose="02020603050405020304" pitchFamily="18" charset="0"/>
                </a:rPr>
                <a:t>检测器</a:t>
              </a:r>
            </a:p>
          </p:txBody>
        </p:sp>
        <p:sp>
          <p:nvSpPr>
            <p:cNvPr id="371" name="文本框 22783">
              <a:extLst>
                <a:ext uri="{FF2B5EF4-FFF2-40B4-BE49-F238E27FC236}">
                  <a16:creationId xmlns:a16="http://schemas.microsoft.com/office/drawing/2014/main" id="{F7CCEDFE-6F4E-40BE-9CC4-898A5A5B6E82}"/>
                </a:ext>
              </a:extLst>
            </p:cNvPr>
            <p:cNvSpPr txBox="1">
              <a:spLocks noChangeArrowheads="1"/>
            </p:cNvSpPr>
            <p:nvPr/>
          </p:nvSpPr>
          <p:spPr bwMode="auto">
            <a:xfrm>
              <a:off x="9002329" y="3107962"/>
              <a:ext cx="906651" cy="41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a:solidFill>
                    <a:srgbClr val="000000"/>
                  </a:solidFill>
                  <a:latin typeface="Times New Roman" panose="02020603050405020304" pitchFamily="18" charset="0"/>
                </a:rPr>
                <a:t>显示</a:t>
              </a:r>
            </a:p>
          </p:txBody>
        </p:sp>
        <p:sp>
          <p:nvSpPr>
            <p:cNvPr id="372" name="等腰三角形 22784">
              <a:extLst>
                <a:ext uri="{FF2B5EF4-FFF2-40B4-BE49-F238E27FC236}">
                  <a16:creationId xmlns:a16="http://schemas.microsoft.com/office/drawing/2014/main" id="{FCB2083B-A3F2-4DAA-9C7B-926A9D7759B1}"/>
                </a:ext>
              </a:extLst>
            </p:cNvPr>
            <p:cNvSpPr>
              <a:spLocks noChangeArrowheads="1"/>
            </p:cNvSpPr>
            <p:nvPr/>
          </p:nvSpPr>
          <p:spPr bwMode="auto">
            <a:xfrm rot="17413">
              <a:off x="2573345" y="2145202"/>
              <a:ext cx="741806" cy="550148"/>
            </a:xfrm>
            <a:prstGeom prst="triangle">
              <a:avLst>
                <a:gd name="adj" fmla="val 45917"/>
              </a:avLst>
            </a:prstGeom>
            <a:solidFill>
              <a:srgbClr val="CCECFF"/>
            </a:solidFill>
            <a:ln w="9525">
              <a:miter lim="800000"/>
              <a:headEnd/>
              <a:tailEnd/>
            </a:ln>
            <a:scene3d>
              <a:camera prst="legacyObliqueTopRight"/>
              <a:lightRig rig="legacyFlat3" dir="b"/>
            </a:scene3d>
            <a:sp3d extrusionH="49200" prstMaterial="legacyPlastic">
              <a:bevelT w="13500" h="13500" prst="angle"/>
              <a:bevelB w="13500" h="13500" prst="angle"/>
              <a:extrusionClr>
                <a:srgbClr val="CCECFF"/>
              </a:extrusionClr>
              <a:contourClr>
                <a:srgbClr val="CCECFF"/>
              </a:contourClr>
            </a:sp3d>
          </p:spPr>
          <p:txBody>
            <a:bodyPr>
              <a:flatTx/>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grpSp>
          <p:nvGrpSpPr>
            <p:cNvPr id="373" name="组合 22785">
              <a:extLst>
                <a:ext uri="{FF2B5EF4-FFF2-40B4-BE49-F238E27FC236}">
                  <a16:creationId xmlns:a16="http://schemas.microsoft.com/office/drawing/2014/main" id="{2E2D7A23-B664-4461-A580-FD6BD0EAA7CA}"/>
                </a:ext>
              </a:extLst>
            </p:cNvPr>
            <p:cNvGrpSpPr>
              <a:grpSpLocks/>
            </p:cNvGrpSpPr>
            <p:nvPr/>
          </p:nvGrpSpPr>
          <p:grpSpPr bwMode="auto">
            <a:xfrm>
              <a:off x="5375723" y="2970425"/>
              <a:ext cx="576960" cy="893991"/>
              <a:chOff x="0" y="0"/>
              <a:chExt cx="336" cy="624"/>
            </a:xfrm>
          </p:grpSpPr>
          <p:sp>
            <p:nvSpPr>
              <p:cNvPr id="397" name="矩形 22786">
                <a:extLst>
                  <a:ext uri="{FF2B5EF4-FFF2-40B4-BE49-F238E27FC236}">
                    <a16:creationId xmlns:a16="http://schemas.microsoft.com/office/drawing/2014/main" id="{451013B1-D86B-417D-AF8C-1747B93F7879}"/>
                  </a:ext>
                </a:extLst>
              </p:cNvPr>
              <p:cNvSpPr>
                <a:spLocks noChangeArrowheads="1"/>
              </p:cNvSpPr>
              <p:nvPr/>
            </p:nvSpPr>
            <p:spPr bwMode="auto">
              <a:xfrm>
                <a:off x="0" y="144"/>
                <a:ext cx="240" cy="480"/>
              </a:xfrm>
              <a:prstGeom prst="rect">
                <a:avLst/>
              </a:prstGeom>
              <a:solidFill>
                <a:srgbClr val="33CC33">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CC33"/>
                </a:extrusionClr>
                <a:contourClr>
                  <a:srgbClr val="33CC33"/>
                </a:contourClr>
              </a:sp3d>
            </p:spPr>
            <p:txBody>
              <a:bodyPr>
                <a:flatTx/>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398" name="矩形 22787">
                <a:extLst>
                  <a:ext uri="{FF2B5EF4-FFF2-40B4-BE49-F238E27FC236}">
                    <a16:creationId xmlns:a16="http://schemas.microsoft.com/office/drawing/2014/main" id="{FEC02F0D-3EEA-4E13-9E6A-02435AC4DB6B}"/>
                  </a:ext>
                </a:extLst>
              </p:cNvPr>
              <p:cNvSpPr>
                <a:spLocks noChangeArrowheads="1"/>
              </p:cNvSpPr>
              <p:nvPr/>
            </p:nvSpPr>
            <p:spPr bwMode="auto">
              <a:xfrm>
                <a:off x="0" y="0"/>
                <a:ext cx="240" cy="144"/>
              </a:xfrm>
              <a:prstGeom prst="rect">
                <a:avLst/>
              </a:prstGeom>
              <a:solidFill>
                <a:schemeClr val="accent1"/>
              </a:solidFill>
              <a:ln w="9525">
                <a:miter lim="800000"/>
                <a:headEnd/>
                <a:tailEnd/>
              </a:ln>
              <a:scene3d>
                <a:camera prst="legacyObliqueTopRight"/>
                <a:lightRig rig="legacyFlat3" dir="b"/>
              </a:scene3d>
              <a:sp3d extrusionH="430200" prstMaterial="legacyWireframe">
                <a:bevelT w="13500" h="13500" prst="angle"/>
                <a:bevelB w="13500" h="13500" prst="angle"/>
                <a:extrusionClr>
                  <a:schemeClr val="accent1"/>
                </a:extrusionClr>
                <a:contourClr>
                  <a:schemeClr val="accent1"/>
                </a:contourClr>
              </a:sp3d>
            </p:spPr>
            <p:txBody>
              <a:bodyPr>
                <a:flatTx/>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399" name="直接连接符 22788">
                <a:extLst>
                  <a:ext uri="{FF2B5EF4-FFF2-40B4-BE49-F238E27FC236}">
                    <a16:creationId xmlns:a16="http://schemas.microsoft.com/office/drawing/2014/main" id="{860C8E9C-5396-4633-AEAB-AAB7536DAA5C}"/>
                  </a:ext>
                </a:extLst>
              </p:cNvPr>
              <p:cNvSpPr>
                <a:spLocks noChangeShapeType="1"/>
              </p:cNvSpPr>
              <p:nvPr/>
            </p:nvSpPr>
            <p:spPr bwMode="auto">
              <a:xfrm>
                <a:off x="240" y="144"/>
                <a:ext cx="0" cy="48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0" name="直接连接符 22789">
                <a:extLst>
                  <a:ext uri="{FF2B5EF4-FFF2-40B4-BE49-F238E27FC236}">
                    <a16:creationId xmlns:a16="http://schemas.microsoft.com/office/drawing/2014/main" id="{5F7159E2-44EA-4FFC-B3E5-7FB6192FBAC3}"/>
                  </a:ext>
                </a:extLst>
              </p:cNvPr>
              <p:cNvSpPr>
                <a:spLocks noChangeShapeType="1"/>
              </p:cNvSpPr>
              <p:nvPr/>
            </p:nvSpPr>
            <p:spPr bwMode="auto">
              <a:xfrm>
                <a:off x="0" y="144"/>
                <a:ext cx="0" cy="48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1" name="直接连接符 22790">
                <a:extLst>
                  <a:ext uri="{FF2B5EF4-FFF2-40B4-BE49-F238E27FC236}">
                    <a16:creationId xmlns:a16="http://schemas.microsoft.com/office/drawing/2014/main" id="{D274855B-7D09-4F2F-9475-0FB68AB8E97E}"/>
                  </a:ext>
                </a:extLst>
              </p:cNvPr>
              <p:cNvSpPr>
                <a:spLocks noChangeShapeType="1"/>
              </p:cNvSpPr>
              <p:nvPr/>
            </p:nvSpPr>
            <p:spPr bwMode="auto">
              <a:xfrm>
                <a:off x="0" y="624"/>
                <a:ext cx="24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2" name="直接连接符 22791">
                <a:extLst>
                  <a:ext uri="{FF2B5EF4-FFF2-40B4-BE49-F238E27FC236}">
                    <a16:creationId xmlns:a16="http://schemas.microsoft.com/office/drawing/2014/main" id="{BC9D1A4A-F1BF-4A7C-A691-61F913A9C1B5}"/>
                  </a:ext>
                </a:extLst>
              </p:cNvPr>
              <p:cNvSpPr>
                <a:spLocks noChangeShapeType="1"/>
              </p:cNvSpPr>
              <p:nvPr/>
            </p:nvSpPr>
            <p:spPr bwMode="auto">
              <a:xfrm>
                <a:off x="336" y="48"/>
                <a:ext cx="0" cy="48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3" name="直接连接符 22792">
                <a:extLst>
                  <a:ext uri="{FF2B5EF4-FFF2-40B4-BE49-F238E27FC236}">
                    <a16:creationId xmlns:a16="http://schemas.microsoft.com/office/drawing/2014/main" id="{7AB67D6A-90EC-4E16-839F-37F6F33A1C2A}"/>
                  </a:ext>
                </a:extLst>
              </p:cNvPr>
              <p:cNvSpPr>
                <a:spLocks noChangeShapeType="1"/>
              </p:cNvSpPr>
              <p:nvPr/>
            </p:nvSpPr>
            <p:spPr bwMode="auto">
              <a:xfrm flipV="1">
                <a:off x="240" y="528"/>
                <a:ext cx="96" cy="9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74" name="组合 22793">
              <a:extLst>
                <a:ext uri="{FF2B5EF4-FFF2-40B4-BE49-F238E27FC236}">
                  <a16:creationId xmlns:a16="http://schemas.microsoft.com/office/drawing/2014/main" id="{55622361-5D6B-431F-884D-2B7F8883804D}"/>
                </a:ext>
              </a:extLst>
            </p:cNvPr>
            <p:cNvGrpSpPr>
              <a:grpSpLocks/>
            </p:cNvGrpSpPr>
            <p:nvPr/>
          </p:nvGrpSpPr>
          <p:grpSpPr bwMode="auto">
            <a:xfrm>
              <a:off x="5293300" y="907368"/>
              <a:ext cx="576960" cy="893991"/>
              <a:chOff x="0" y="0"/>
              <a:chExt cx="336" cy="624"/>
            </a:xfrm>
          </p:grpSpPr>
          <p:sp>
            <p:nvSpPr>
              <p:cNvPr id="390" name="矩形 22794">
                <a:extLst>
                  <a:ext uri="{FF2B5EF4-FFF2-40B4-BE49-F238E27FC236}">
                    <a16:creationId xmlns:a16="http://schemas.microsoft.com/office/drawing/2014/main" id="{DD5135A8-A9AE-4E4D-B281-8E446799277B}"/>
                  </a:ext>
                </a:extLst>
              </p:cNvPr>
              <p:cNvSpPr>
                <a:spLocks noChangeArrowheads="1"/>
              </p:cNvSpPr>
              <p:nvPr/>
            </p:nvSpPr>
            <p:spPr bwMode="auto">
              <a:xfrm>
                <a:off x="0" y="144"/>
                <a:ext cx="240" cy="480"/>
              </a:xfrm>
              <a:prstGeom prst="rect">
                <a:avLst/>
              </a:prstGeom>
              <a:noFill/>
              <a:ln w="9525">
                <a:solidFill>
                  <a:schemeClr val="bg2"/>
                </a:solidFill>
                <a:miter lim="800000"/>
                <a:headEnd/>
                <a:tailEnd/>
              </a:ln>
              <a:scene3d>
                <a:camera prst="legacyObliqueTopRight"/>
                <a:lightRig rig="legacyFlat3" dir="b"/>
              </a:scene3d>
              <a:sp3d extrusionH="430200" prstMaterial="legacyWireframe">
                <a:bevelT w="13500" h="13500" prst="angle"/>
                <a:bevelB w="13500" h="13500" prst="angle"/>
                <a:extrusionClr>
                  <a:schemeClr val="bg2"/>
                </a:extrusionClr>
                <a:contourClr>
                  <a:schemeClr val="bg2"/>
                </a:contourClr>
              </a:sp3d>
              <a:extLst>
                <a:ext uri="{909E8E84-426E-40DD-AFC4-6F175D3DCCD1}">
                  <a14:hiddenFill xmlns:a14="http://schemas.microsoft.com/office/drawing/2010/main">
                    <a:solidFill>
                      <a:srgbClr val="FFFFFF"/>
                    </a:solidFill>
                  </a14:hiddenFill>
                </a:ext>
              </a:extLst>
            </p:spPr>
            <p:txBody>
              <a:bodyPr>
                <a:flatTx/>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391" name="矩形 22795">
                <a:extLst>
                  <a:ext uri="{FF2B5EF4-FFF2-40B4-BE49-F238E27FC236}">
                    <a16:creationId xmlns:a16="http://schemas.microsoft.com/office/drawing/2014/main" id="{9E463247-CB4D-4B5B-8AFF-91695E0E0E9C}"/>
                  </a:ext>
                </a:extLst>
              </p:cNvPr>
              <p:cNvSpPr>
                <a:spLocks noChangeArrowheads="1"/>
              </p:cNvSpPr>
              <p:nvPr/>
            </p:nvSpPr>
            <p:spPr bwMode="auto">
              <a:xfrm>
                <a:off x="0" y="0"/>
                <a:ext cx="240" cy="144"/>
              </a:xfrm>
              <a:prstGeom prst="rect">
                <a:avLst/>
              </a:prstGeom>
              <a:solidFill>
                <a:schemeClr val="accent1"/>
              </a:solidFill>
              <a:ln w="9525">
                <a:miter lim="800000"/>
                <a:headEnd/>
                <a:tailEnd/>
              </a:ln>
              <a:scene3d>
                <a:camera prst="legacyObliqueTopRight"/>
                <a:lightRig rig="legacyFlat3" dir="b"/>
              </a:scene3d>
              <a:sp3d extrusionH="430200" prstMaterial="legacyWireframe">
                <a:bevelT w="13500" h="13500" prst="angle"/>
                <a:bevelB w="13500" h="13500" prst="angle"/>
                <a:extrusionClr>
                  <a:schemeClr val="accent1"/>
                </a:extrusionClr>
                <a:contourClr>
                  <a:schemeClr val="accent1"/>
                </a:contourClr>
              </a:sp3d>
            </p:spPr>
            <p:txBody>
              <a:bodyPr>
                <a:flatTx/>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392" name="直接连接符 22796">
                <a:extLst>
                  <a:ext uri="{FF2B5EF4-FFF2-40B4-BE49-F238E27FC236}">
                    <a16:creationId xmlns:a16="http://schemas.microsoft.com/office/drawing/2014/main" id="{839C6F0E-2E0A-4168-B457-C0E54E8332B4}"/>
                  </a:ext>
                </a:extLst>
              </p:cNvPr>
              <p:cNvSpPr>
                <a:spLocks noChangeShapeType="1"/>
              </p:cNvSpPr>
              <p:nvPr/>
            </p:nvSpPr>
            <p:spPr bwMode="auto">
              <a:xfrm>
                <a:off x="240" y="144"/>
                <a:ext cx="0" cy="48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3" name="直接连接符 22797">
                <a:extLst>
                  <a:ext uri="{FF2B5EF4-FFF2-40B4-BE49-F238E27FC236}">
                    <a16:creationId xmlns:a16="http://schemas.microsoft.com/office/drawing/2014/main" id="{4F3DBDAB-711E-403D-9A88-B0AA27C71659}"/>
                  </a:ext>
                </a:extLst>
              </p:cNvPr>
              <p:cNvSpPr>
                <a:spLocks noChangeShapeType="1"/>
              </p:cNvSpPr>
              <p:nvPr/>
            </p:nvSpPr>
            <p:spPr bwMode="auto">
              <a:xfrm>
                <a:off x="0" y="144"/>
                <a:ext cx="0" cy="48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4" name="直接连接符 22798">
                <a:extLst>
                  <a:ext uri="{FF2B5EF4-FFF2-40B4-BE49-F238E27FC236}">
                    <a16:creationId xmlns:a16="http://schemas.microsoft.com/office/drawing/2014/main" id="{2589058E-B93A-4F92-9104-2D24B91E379C}"/>
                  </a:ext>
                </a:extLst>
              </p:cNvPr>
              <p:cNvSpPr>
                <a:spLocks noChangeShapeType="1"/>
              </p:cNvSpPr>
              <p:nvPr/>
            </p:nvSpPr>
            <p:spPr bwMode="auto">
              <a:xfrm>
                <a:off x="0" y="624"/>
                <a:ext cx="24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5" name="直接连接符 22799">
                <a:extLst>
                  <a:ext uri="{FF2B5EF4-FFF2-40B4-BE49-F238E27FC236}">
                    <a16:creationId xmlns:a16="http://schemas.microsoft.com/office/drawing/2014/main" id="{28B06E00-8EC4-41A9-AABA-0F674D99D4A8}"/>
                  </a:ext>
                </a:extLst>
              </p:cNvPr>
              <p:cNvSpPr>
                <a:spLocks noChangeShapeType="1"/>
              </p:cNvSpPr>
              <p:nvPr/>
            </p:nvSpPr>
            <p:spPr bwMode="auto">
              <a:xfrm>
                <a:off x="336" y="48"/>
                <a:ext cx="0" cy="48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6" name="直接连接符 22800">
                <a:extLst>
                  <a:ext uri="{FF2B5EF4-FFF2-40B4-BE49-F238E27FC236}">
                    <a16:creationId xmlns:a16="http://schemas.microsoft.com/office/drawing/2014/main" id="{3868FA47-FE83-4708-9BF6-38B8335BE94A}"/>
                  </a:ext>
                </a:extLst>
              </p:cNvPr>
              <p:cNvSpPr>
                <a:spLocks noChangeShapeType="1"/>
              </p:cNvSpPr>
              <p:nvPr/>
            </p:nvSpPr>
            <p:spPr bwMode="auto">
              <a:xfrm flipV="1">
                <a:off x="240" y="528"/>
                <a:ext cx="96" cy="9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75" name="等腰三角形 22801">
              <a:extLst>
                <a:ext uri="{FF2B5EF4-FFF2-40B4-BE49-F238E27FC236}">
                  <a16:creationId xmlns:a16="http://schemas.microsoft.com/office/drawing/2014/main" id="{E2CBFC09-FA0C-4E6B-AD11-6898C915E1F1}"/>
                </a:ext>
              </a:extLst>
            </p:cNvPr>
            <p:cNvSpPr>
              <a:spLocks noChangeArrowheads="1"/>
            </p:cNvSpPr>
            <p:nvPr/>
          </p:nvSpPr>
          <p:spPr bwMode="auto">
            <a:xfrm rot="5400000">
              <a:off x="4070363" y="2131796"/>
              <a:ext cx="550148" cy="576960"/>
            </a:xfrm>
            <a:prstGeom prst="triangle">
              <a:avLst>
                <a:gd name="adj" fmla="val 50000"/>
              </a:avLst>
            </a:prstGeom>
            <a:solidFill>
              <a:srgbClr val="CCECFF"/>
            </a:solidFill>
            <a:ln w="9525">
              <a:miter lim="800000"/>
              <a:headEnd/>
              <a:tailEnd/>
            </a:ln>
            <a:scene3d>
              <a:camera prst="legacyObliqueTopRight"/>
              <a:lightRig rig="legacyFlat3" dir="b"/>
            </a:scene3d>
            <a:sp3d extrusionH="49200" prstMaterial="legacyMatte">
              <a:bevelT w="13500" h="13500" prst="angle"/>
              <a:bevelB w="13500" h="13500" prst="angle"/>
              <a:extrusionClr>
                <a:srgbClr val="CCECFF"/>
              </a:extrusionClr>
              <a:contourClr>
                <a:srgbClr val="CCECFF"/>
              </a:contourClr>
            </a:sp3d>
          </p:spPr>
          <p:txBody>
            <a:bodyPr>
              <a:flatTx/>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376" name="直接连接符 22802">
              <a:extLst>
                <a:ext uri="{FF2B5EF4-FFF2-40B4-BE49-F238E27FC236}">
                  <a16:creationId xmlns:a16="http://schemas.microsoft.com/office/drawing/2014/main" id="{959AEF84-B973-4D03-AF53-3A54BAE7C993}"/>
                </a:ext>
              </a:extLst>
            </p:cNvPr>
            <p:cNvSpPr>
              <a:spLocks noChangeShapeType="1"/>
            </p:cNvSpPr>
            <p:nvPr/>
          </p:nvSpPr>
          <p:spPr bwMode="auto">
            <a:xfrm>
              <a:off x="3974534" y="3176730"/>
              <a:ext cx="576960" cy="481380"/>
            </a:xfrm>
            <a:prstGeom prst="line">
              <a:avLst/>
            </a:prstGeom>
            <a:noFill/>
            <a:ln w="57150">
              <a:solidFill>
                <a:schemeClr val="bg2"/>
              </a:solidFill>
              <a:round/>
              <a:headEnd/>
              <a:tailEnd/>
            </a:ln>
            <a:scene3d>
              <a:camera prst="legacyObliqueTopRight"/>
              <a:lightRig rig="legacyFlat3" dir="b"/>
            </a:scene3d>
            <a:sp3d extrusionH="49200" prstMaterial="legacyMatte">
              <a:bevelT w="13500" h="13500" prst="angle"/>
              <a:bevelB w="13500" h="13500" prst="angle"/>
              <a:extrusionClr>
                <a:schemeClr val="bg2"/>
              </a:extrusionClr>
              <a:contourClr>
                <a:schemeClr val="bg2"/>
              </a:contourClr>
            </a:sp3d>
            <a:extLst>
              <a:ext uri="{909E8E84-426E-40DD-AFC4-6F175D3DCCD1}">
                <a14:hiddenFill xmlns:a14="http://schemas.microsoft.com/office/drawing/2010/main">
                  <a:noFill/>
                </a14:hiddenFill>
              </a:ext>
            </a:extLst>
          </p:spPr>
          <p:txBody>
            <a:bodyPr>
              <a:flatTx/>
            </a:bodyPr>
            <a:lstStyle/>
            <a:p>
              <a:endParaRPr lang="zh-CN" altLang="en-US"/>
            </a:p>
          </p:txBody>
        </p:sp>
        <p:sp>
          <p:nvSpPr>
            <p:cNvPr id="377" name="直接连接符 22803">
              <a:extLst>
                <a:ext uri="{FF2B5EF4-FFF2-40B4-BE49-F238E27FC236}">
                  <a16:creationId xmlns:a16="http://schemas.microsoft.com/office/drawing/2014/main" id="{6C246246-6E26-4076-BF86-6A829B7D096D}"/>
                </a:ext>
              </a:extLst>
            </p:cNvPr>
            <p:cNvSpPr>
              <a:spLocks noChangeShapeType="1"/>
            </p:cNvSpPr>
            <p:nvPr/>
          </p:nvSpPr>
          <p:spPr bwMode="auto">
            <a:xfrm rot="5400000">
              <a:off x="4022324" y="1065884"/>
              <a:ext cx="481380" cy="576960"/>
            </a:xfrm>
            <a:prstGeom prst="line">
              <a:avLst/>
            </a:prstGeom>
            <a:noFill/>
            <a:ln w="57150">
              <a:solidFill>
                <a:schemeClr val="bg2"/>
              </a:solidFill>
              <a:round/>
              <a:headEnd/>
              <a:tailEnd/>
            </a:ln>
            <a:scene3d>
              <a:camera prst="legacyObliqueTopRight"/>
              <a:lightRig rig="legacyFlat3" dir="b"/>
            </a:scene3d>
            <a:sp3d extrusionH="49200" prstMaterial="legacyMatte">
              <a:bevelT w="13500" h="13500" prst="angle"/>
              <a:bevelB w="13500" h="13500" prst="angle"/>
              <a:extrusionClr>
                <a:schemeClr val="bg2"/>
              </a:extrusionClr>
              <a:contourClr>
                <a:schemeClr val="bg2"/>
              </a:contourClr>
            </a:sp3d>
            <a:extLst>
              <a:ext uri="{909E8E84-426E-40DD-AFC4-6F175D3DCCD1}">
                <a14:hiddenFill xmlns:a14="http://schemas.microsoft.com/office/drawing/2010/main">
                  <a:noFill/>
                </a14:hiddenFill>
              </a:ext>
            </a:extLst>
          </p:spPr>
          <p:txBody>
            <a:bodyPr>
              <a:flatTx/>
            </a:bodyPr>
            <a:lstStyle/>
            <a:p>
              <a:endParaRPr lang="zh-CN" altLang="en-US"/>
            </a:p>
          </p:txBody>
        </p:sp>
        <p:grpSp>
          <p:nvGrpSpPr>
            <p:cNvPr id="378" name="组合 22804">
              <a:extLst>
                <a:ext uri="{FF2B5EF4-FFF2-40B4-BE49-F238E27FC236}">
                  <a16:creationId xmlns:a16="http://schemas.microsoft.com/office/drawing/2014/main" id="{A8F2C118-4C66-4692-864A-5AB54CE4406E}"/>
                </a:ext>
              </a:extLst>
            </p:cNvPr>
            <p:cNvGrpSpPr>
              <a:grpSpLocks/>
            </p:cNvGrpSpPr>
            <p:nvPr/>
          </p:nvGrpSpPr>
          <p:grpSpPr bwMode="auto">
            <a:xfrm>
              <a:off x="7189026" y="2901656"/>
              <a:ext cx="741806" cy="962760"/>
              <a:chOff x="0" y="0"/>
              <a:chExt cx="432" cy="672"/>
            </a:xfrm>
          </p:grpSpPr>
          <p:grpSp>
            <p:nvGrpSpPr>
              <p:cNvPr id="384" name="组合 22805">
                <a:extLst>
                  <a:ext uri="{FF2B5EF4-FFF2-40B4-BE49-F238E27FC236}">
                    <a16:creationId xmlns:a16="http://schemas.microsoft.com/office/drawing/2014/main" id="{8B8C6E95-45F5-4E8D-A68A-D99C366C3DF9}"/>
                  </a:ext>
                </a:extLst>
              </p:cNvPr>
              <p:cNvGrpSpPr>
                <a:grpSpLocks/>
              </p:cNvGrpSpPr>
              <p:nvPr/>
            </p:nvGrpSpPr>
            <p:grpSpPr bwMode="auto">
              <a:xfrm>
                <a:off x="0" y="0"/>
                <a:ext cx="432" cy="672"/>
                <a:chOff x="0" y="0"/>
                <a:chExt cx="720" cy="1152"/>
              </a:xfrm>
            </p:grpSpPr>
            <p:sp>
              <p:nvSpPr>
                <p:cNvPr id="388" name="矩形 22806">
                  <a:extLst>
                    <a:ext uri="{FF2B5EF4-FFF2-40B4-BE49-F238E27FC236}">
                      <a16:creationId xmlns:a16="http://schemas.microsoft.com/office/drawing/2014/main" id="{87E35B3D-8FE8-42B5-93AC-E70300FD3371}"/>
                    </a:ext>
                  </a:extLst>
                </p:cNvPr>
                <p:cNvSpPr>
                  <a:spLocks noChangeArrowheads="1"/>
                </p:cNvSpPr>
                <p:nvPr/>
              </p:nvSpPr>
              <p:spPr bwMode="auto">
                <a:xfrm>
                  <a:off x="0" y="0"/>
                  <a:ext cx="720" cy="115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389" name="直接连接符 22807">
                  <a:extLst>
                    <a:ext uri="{FF2B5EF4-FFF2-40B4-BE49-F238E27FC236}">
                      <a16:creationId xmlns:a16="http://schemas.microsoft.com/office/drawing/2014/main" id="{24545234-4AF2-40A2-AC47-A5D161E2D511}"/>
                    </a:ext>
                  </a:extLst>
                </p:cNvPr>
                <p:cNvSpPr>
                  <a:spLocks noChangeShapeType="1"/>
                </p:cNvSpPr>
                <p:nvPr/>
              </p:nvSpPr>
              <p:spPr bwMode="auto">
                <a:xfrm>
                  <a:off x="0" y="480"/>
                  <a:ext cx="0" cy="9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85" name="任意多边形 22808">
                <a:extLst>
                  <a:ext uri="{FF2B5EF4-FFF2-40B4-BE49-F238E27FC236}">
                    <a16:creationId xmlns:a16="http://schemas.microsoft.com/office/drawing/2014/main" id="{B15ACE09-C1C3-42E1-BC23-71AD24C6AAD7}"/>
                  </a:ext>
                </a:extLst>
              </p:cNvPr>
              <p:cNvSpPr>
                <a:spLocks noChangeArrowheads="1"/>
              </p:cNvSpPr>
              <p:nvPr/>
            </p:nvSpPr>
            <p:spPr bwMode="auto">
              <a:xfrm>
                <a:off x="58" y="168"/>
                <a:ext cx="120" cy="278"/>
              </a:xfrm>
              <a:custGeom>
                <a:avLst/>
                <a:gdLst>
                  <a:gd name="T0" fmla="*/ 441 w 22041"/>
                  <a:gd name="T1" fmla="*/ 0 h 43200"/>
                  <a:gd name="T2" fmla="*/ 22041 w 22041"/>
                  <a:gd name="T3" fmla="*/ 21600 h 43200"/>
                  <a:gd name="T4" fmla="*/ 441 w 22041"/>
                  <a:gd name="T5" fmla="*/ 43200 h 43200"/>
                  <a:gd name="T6" fmla="*/ 0 w 22041"/>
                  <a:gd name="T7" fmla="*/ 43196 h 43200"/>
                  <a:gd name="T8" fmla="*/ 0 w 22041"/>
                  <a:gd name="T9" fmla="*/ 43195 h 43200"/>
                  <a:gd name="T10" fmla="*/ 3011 w 22041"/>
                  <a:gd name="T11" fmla="*/ 58158 h 43200"/>
                  <a:gd name="T12" fmla="*/ 2459 w 22041"/>
                  <a:gd name="T13" fmla="*/ 64994 h 43200"/>
                  <a:gd name="T14" fmla="*/ 441 w 22041"/>
                  <a:gd name="T15" fmla="*/ 0 h 43200"/>
                  <a:gd name="T16" fmla="*/ 0 60000 65536"/>
                  <a:gd name="T17" fmla="*/ 0 60000 65536"/>
                  <a:gd name="T18" fmla="*/ 0 60000 65536"/>
                  <a:gd name="T19" fmla="*/ 0 60000 65536"/>
                  <a:gd name="T20" fmla="*/ 0 60000 65536"/>
                  <a:gd name="T21" fmla="*/ 0 60000 65536"/>
                  <a:gd name="T22" fmla="*/ 0 60000 65536"/>
                  <a:gd name="T23" fmla="*/ 0 60000 65536"/>
                  <a:gd name="T24" fmla="*/ 0 w 22041"/>
                  <a:gd name="T25" fmla="*/ 0 h 43200"/>
                  <a:gd name="T26" fmla="*/ 22041 w 22041"/>
                  <a:gd name="T27" fmla="*/ 43200 h 432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41" h="43200" fill="none">
                    <a:moveTo>
                      <a:pt x="441" y="0"/>
                    </a:moveTo>
                    <a:cubicBezTo>
                      <a:pt x="12370" y="0"/>
                      <a:pt x="22041" y="9671"/>
                      <a:pt x="22041" y="21600"/>
                    </a:cubicBezTo>
                    <a:cubicBezTo>
                      <a:pt x="22041" y="33529"/>
                      <a:pt x="12370" y="43200"/>
                      <a:pt x="441" y="43200"/>
                    </a:cubicBezTo>
                    <a:cubicBezTo>
                      <a:pt x="293" y="43200"/>
                      <a:pt x="145" y="43199"/>
                      <a:pt x="0" y="43196"/>
                    </a:cubicBezTo>
                  </a:path>
                  <a:path w="22041" h="43200" stroke="0">
                    <a:moveTo>
                      <a:pt x="0" y="43195"/>
                    </a:moveTo>
                    <a:cubicBezTo>
                      <a:pt x="1865" y="47077"/>
                      <a:pt x="3011" y="52350"/>
                      <a:pt x="3011" y="58158"/>
                    </a:cubicBezTo>
                    <a:cubicBezTo>
                      <a:pt x="3011" y="60549"/>
                      <a:pt x="2817" y="62848"/>
                      <a:pt x="2459" y="64994"/>
                    </a:cubicBezTo>
                    <a:lnTo>
                      <a:pt x="441" y="0"/>
                    </a:lnTo>
                    <a:close/>
                  </a:path>
                </a:pathLst>
              </a:cu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6" name="直接连接符 22809">
                <a:extLst>
                  <a:ext uri="{FF2B5EF4-FFF2-40B4-BE49-F238E27FC236}">
                    <a16:creationId xmlns:a16="http://schemas.microsoft.com/office/drawing/2014/main" id="{F00DC0F1-C57E-47CE-A0DF-7DF3B3507DB9}"/>
                  </a:ext>
                </a:extLst>
              </p:cNvPr>
              <p:cNvSpPr>
                <a:spLocks noChangeShapeType="1"/>
              </p:cNvSpPr>
              <p:nvPr/>
            </p:nvSpPr>
            <p:spPr bwMode="auto">
              <a:xfrm>
                <a:off x="173" y="224"/>
                <a:ext cx="259"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7" name="直接连接符 22810">
                <a:extLst>
                  <a:ext uri="{FF2B5EF4-FFF2-40B4-BE49-F238E27FC236}">
                    <a16:creationId xmlns:a16="http://schemas.microsoft.com/office/drawing/2014/main" id="{BDB9319A-723D-4F04-91F2-E93A31967A86}"/>
                  </a:ext>
                </a:extLst>
              </p:cNvPr>
              <p:cNvSpPr>
                <a:spLocks noChangeShapeType="1"/>
              </p:cNvSpPr>
              <p:nvPr/>
            </p:nvSpPr>
            <p:spPr bwMode="auto">
              <a:xfrm>
                <a:off x="173" y="392"/>
                <a:ext cx="259"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cxnSp>
          <p:nvCxnSpPr>
            <p:cNvPr id="379" name="直接箭头连接符 22811">
              <a:extLst>
                <a:ext uri="{FF2B5EF4-FFF2-40B4-BE49-F238E27FC236}">
                  <a16:creationId xmlns:a16="http://schemas.microsoft.com/office/drawing/2014/main" id="{0B2A5537-369B-457F-9382-E2CD863E857E}"/>
                </a:ext>
              </a:extLst>
            </p:cNvPr>
            <p:cNvCxnSpPr>
              <a:cxnSpLocks noChangeShapeType="1"/>
              <a:stCxn id="410" idx="3"/>
              <a:endCxn id="404" idx="0"/>
            </p:cNvCxnSpPr>
            <p:nvPr/>
          </p:nvCxnSpPr>
          <p:spPr bwMode="auto">
            <a:xfrm>
              <a:off x="7848409" y="1457516"/>
              <a:ext cx="1483612" cy="550148"/>
            </a:xfrm>
            <a:prstGeom prst="straightConnector1">
              <a:avLst/>
            </a:prstGeom>
            <a:noFill/>
            <a:ln w="38100">
              <a:solidFill>
                <a:schemeClr val="bg2"/>
              </a:solidFill>
              <a:round/>
              <a:headEnd/>
              <a:tailEnd/>
            </a:ln>
            <a:extLst>
              <a:ext uri="{909E8E84-426E-40DD-AFC4-6F175D3DCCD1}">
                <a14:hiddenFill xmlns:a14="http://schemas.microsoft.com/office/drawing/2010/main">
                  <a:noFill/>
                </a14:hiddenFill>
              </a:ext>
            </a:extLst>
          </p:spPr>
        </p:cxnSp>
        <p:cxnSp>
          <p:nvCxnSpPr>
            <p:cNvPr id="380" name="直接箭头连接符 22812">
              <a:extLst>
                <a:ext uri="{FF2B5EF4-FFF2-40B4-BE49-F238E27FC236}">
                  <a16:creationId xmlns:a16="http://schemas.microsoft.com/office/drawing/2014/main" id="{4EDD551E-136C-492D-803D-D63A860E1769}"/>
                </a:ext>
              </a:extLst>
            </p:cNvPr>
            <p:cNvCxnSpPr>
              <a:cxnSpLocks noChangeShapeType="1"/>
              <a:stCxn id="388" idx="3"/>
              <a:endCxn id="404" idx="2"/>
            </p:cNvCxnSpPr>
            <p:nvPr/>
          </p:nvCxnSpPr>
          <p:spPr bwMode="auto">
            <a:xfrm flipV="1">
              <a:off x="7930831" y="2764119"/>
              <a:ext cx="1401189" cy="618917"/>
            </a:xfrm>
            <a:prstGeom prst="straightConnector1">
              <a:avLst/>
            </a:prstGeom>
            <a:noFill/>
            <a:ln w="38100">
              <a:solidFill>
                <a:schemeClr val="bg2"/>
              </a:solidFill>
              <a:round/>
              <a:headEnd/>
              <a:tailEnd/>
            </a:ln>
            <a:extLst>
              <a:ext uri="{909E8E84-426E-40DD-AFC4-6F175D3DCCD1}">
                <a14:hiddenFill xmlns:a14="http://schemas.microsoft.com/office/drawing/2010/main">
                  <a:noFill/>
                </a14:hiddenFill>
              </a:ext>
            </a:extLst>
          </p:spPr>
        </p:cxnSp>
        <p:sp>
          <p:nvSpPr>
            <p:cNvPr id="381" name="文本框 22813">
              <a:extLst>
                <a:ext uri="{FF2B5EF4-FFF2-40B4-BE49-F238E27FC236}">
                  <a16:creationId xmlns:a16="http://schemas.microsoft.com/office/drawing/2014/main" id="{6AA432FF-C7BA-43C0-81A9-474353F94D42}"/>
                </a:ext>
              </a:extLst>
            </p:cNvPr>
            <p:cNvSpPr txBox="1">
              <a:spLocks noChangeArrowheads="1"/>
            </p:cNvSpPr>
            <p:nvPr/>
          </p:nvSpPr>
          <p:spPr bwMode="auto">
            <a:xfrm>
              <a:off x="4716340" y="2145202"/>
              <a:ext cx="1895726" cy="41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a:solidFill>
                    <a:srgbClr val="000000"/>
                  </a:solidFill>
                  <a:latin typeface="Times New Roman" panose="02020603050405020304" pitchFamily="18" charset="0"/>
                </a:rPr>
                <a:t>光束分器</a:t>
              </a:r>
            </a:p>
          </p:txBody>
        </p:sp>
        <p:sp>
          <p:nvSpPr>
            <p:cNvPr id="382" name="矩形 22814">
              <a:extLst>
                <a:ext uri="{FF2B5EF4-FFF2-40B4-BE49-F238E27FC236}">
                  <a16:creationId xmlns:a16="http://schemas.microsoft.com/office/drawing/2014/main" id="{666F5974-AABE-4FF6-9617-39DAEE1C017C}"/>
                </a:ext>
              </a:extLst>
            </p:cNvPr>
            <p:cNvSpPr>
              <a:spLocks noChangeArrowheads="1"/>
            </p:cNvSpPr>
            <p:nvPr/>
          </p:nvSpPr>
          <p:spPr bwMode="auto">
            <a:xfrm>
              <a:off x="8837483" y="2076433"/>
              <a:ext cx="989074" cy="61891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grpSp>
      <p:sp>
        <p:nvSpPr>
          <p:cNvPr id="383" name="矩形 22815">
            <a:extLst>
              <a:ext uri="{FF2B5EF4-FFF2-40B4-BE49-F238E27FC236}">
                <a16:creationId xmlns:a16="http://schemas.microsoft.com/office/drawing/2014/main" id="{A1FE1B29-8059-4E5E-BB45-49DC60E2AF77}"/>
              </a:ext>
            </a:extLst>
          </p:cNvPr>
          <p:cNvSpPr>
            <a:spLocks noChangeArrowheads="1"/>
          </p:cNvSpPr>
          <p:nvPr/>
        </p:nvSpPr>
        <p:spPr bwMode="auto">
          <a:xfrm>
            <a:off x="6679354" y="5103464"/>
            <a:ext cx="4819897"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50000"/>
              </a:spcBef>
            </a:pPr>
            <a:r>
              <a:rPr lang="zh-CN" altLang="en-US" sz="2400" b="1" dirty="0">
                <a:solidFill>
                  <a:srgbClr val="000000"/>
                </a:solidFill>
                <a:latin typeface="宋体" panose="02010600030101010101" pitchFamily="2" charset="-122"/>
              </a:rPr>
              <a:t>仪器自动记录，快速全波段扫描。</a:t>
            </a:r>
          </a:p>
        </p:txBody>
      </p:sp>
      <p:pic>
        <p:nvPicPr>
          <p:cNvPr id="5" name="图片 4">
            <a:extLst>
              <a:ext uri="{FF2B5EF4-FFF2-40B4-BE49-F238E27FC236}">
                <a16:creationId xmlns:a16="http://schemas.microsoft.com/office/drawing/2014/main" id="{5B2DAB42-A3C9-49EB-B106-C344658E1B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5540" y="4357722"/>
            <a:ext cx="4819898" cy="1708238"/>
          </a:xfrm>
          <a:prstGeom prst="rect">
            <a:avLst/>
          </a:prstGeom>
        </p:spPr>
      </p:pic>
    </p:spTree>
    <p:extLst>
      <p:ext uri="{BB962C8B-B14F-4D97-AF65-F5344CB8AC3E}">
        <p14:creationId xmlns:p14="http://schemas.microsoft.com/office/powerpoint/2010/main" val="667605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连接符 30">
            <a:extLst>
              <a:ext uri="{FF2B5EF4-FFF2-40B4-BE49-F238E27FC236}">
                <a16:creationId xmlns:a16="http://schemas.microsoft.com/office/drawing/2014/main" id="{787F3103-1E98-4282-A17C-C20B34E47D2E}"/>
              </a:ext>
            </a:extLst>
          </p:cNvPr>
          <p:cNvCxnSpPr>
            <a:cxnSpLocks/>
          </p:cNvCxnSpPr>
          <p:nvPr/>
        </p:nvCxnSpPr>
        <p:spPr>
          <a:xfrm>
            <a:off x="1358900" y="965200"/>
            <a:ext cx="9292661" cy="0"/>
          </a:xfrm>
          <a:prstGeom prst="line">
            <a:avLst/>
          </a:prstGeom>
          <a:noFill/>
          <a:ln w="12700" cap="flat" cmpd="sng" algn="ctr">
            <a:solidFill>
              <a:sysClr val="windowText" lastClr="000000"/>
            </a:solidFill>
            <a:prstDash val="dash"/>
          </a:ln>
          <a:effectLst/>
        </p:spPr>
      </p:cxnSp>
      <p:sp>
        <p:nvSpPr>
          <p:cNvPr id="33" name="TextBox 34">
            <a:extLst>
              <a:ext uri="{FF2B5EF4-FFF2-40B4-BE49-F238E27FC236}">
                <a16:creationId xmlns:a16="http://schemas.microsoft.com/office/drawing/2014/main" id="{9BB5CB04-6907-475A-AB75-C55719FCAE6A}"/>
              </a:ext>
            </a:extLst>
          </p:cNvPr>
          <p:cNvSpPr txBox="1"/>
          <p:nvPr/>
        </p:nvSpPr>
        <p:spPr>
          <a:xfrm>
            <a:off x="1423958" y="354637"/>
            <a:ext cx="1781257" cy="523220"/>
          </a:xfrm>
          <a:prstGeom prst="rect">
            <a:avLst/>
          </a:prstGeom>
          <a:noFill/>
        </p:spPr>
        <p:txBody>
          <a:bodyPr wrap="none" rtlCol="0">
            <a:spAutoFit/>
          </a:bodyPr>
          <a:lstStyle/>
          <a:p>
            <a:r>
              <a:rPr lang="zh-CN" altLang="en-US" sz="2800" b="1" spc="300" dirty="0">
                <a:latin typeface="宋体" panose="02010600030101010101" pitchFamily="2" charset="-122"/>
                <a:ea typeface="宋体" panose="02010600030101010101" pitchFamily="2" charset="-122"/>
              </a:rPr>
              <a:t>实验原理</a:t>
            </a:r>
          </a:p>
        </p:txBody>
      </p:sp>
      <p:cxnSp>
        <p:nvCxnSpPr>
          <p:cNvPr id="35" name="直接连接符 34">
            <a:extLst>
              <a:ext uri="{FF2B5EF4-FFF2-40B4-BE49-F238E27FC236}">
                <a16:creationId xmlns:a16="http://schemas.microsoft.com/office/drawing/2014/main" id="{419E72C9-EA40-40C1-B6DD-3F6D0722515C}"/>
              </a:ext>
            </a:extLst>
          </p:cNvPr>
          <p:cNvCxnSpPr>
            <a:cxnSpLocks/>
          </p:cNvCxnSpPr>
          <p:nvPr/>
        </p:nvCxnSpPr>
        <p:spPr>
          <a:xfrm>
            <a:off x="3241258" y="477617"/>
            <a:ext cx="0" cy="334294"/>
          </a:xfrm>
          <a:prstGeom prst="line">
            <a:avLst/>
          </a:prstGeom>
          <a:noFill/>
          <a:ln w="19050" cap="flat" cmpd="sng" algn="ctr">
            <a:solidFill>
              <a:sysClr val="windowText" lastClr="000000"/>
            </a:solidFill>
            <a:prstDash val="solid"/>
          </a:ln>
          <a:effectLst/>
        </p:spPr>
      </p:cxnSp>
      <p:sp>
        <p:nvSpPr>
          <p:cNvPr id="14" name="矩形 13">
            <a:extLst>
              <a:ext uri="{FF2B5EF4-FFF2-40B4-BE49-F238E27FC236}">
                <a16:creationId xmlns:a16="http://schemas.microsoft.com/office/drawing/2014/main" id="{0F3EAE20-8D22-4E0C-B56F-2A2B1AD20256}"/>
              </a:ext>
            </a:extLst>
          </p:cNvPr>
          <p:cNvSpPr/>
          <p:nvPr/>
        </p:nvSpPr>
        <p:spPr>
          <a:xfrm>
            <a:off x="3313345" y="431800"/>
            <a:ext cx="4141711" cy="461665"/>
          </a:xfrm>
          <a:prstGeom prst="rect">
            <a:avLst/>
          </a:prstGeom>
        </p:spPr>
        <p:txBody>
          <a:bodyPr wrap="none">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EXPERIMENTAL PRINCIPLE</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grpSp>
        <p:nvGrpSpPr>
          <p:cNvPr id="52" name="组合 51">
            <a:extLst>
              <a:ext uri="{FF2B5EF4-FFF2-40B4-BE49-F238E27FC236}">
                <a16:creationId xmlns:a16="http://schemas.microsoft.com/office/drawing/2014/main" id="{52F1CB4F-B66D-42E8-9056-37F0ECEA08DB}"/>
              </a:ext>
            </a:extLst>
          </p:cNvPr>
          <p:cNvGrpSpPr/>
          <p:nvPr/>
        </p:nvGrpSpPr>
        <p:grpSpPr>
          <a:xfrm>
            <a:off x="163570" y="214157"/>
            <a:ext cx="1087200" cy="770400"/>
            <a:chOff x="3365120" y="356341"/>
            <a:chExt cx="4904554" cy="3802340"/>
          </a:xfrm>
        </p:grpSpPr>
        <p:pic>
          <p:nvPicPr>
            <p:cNvPr id="53" name="Picture 2">
              <a:extLst>
                <a:ext uri="{FF2B5EF4-FFF2-40B4-BE49-F238E27FC236}">
                  <a16:creationId xmlns:a16="http://schemas.microsoft.com/office/drawing/2014/main" id="{34CA3AEF-2844-4836-8ACC-782E764731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47811" y="1168161"/>
              <a:ext cx="2496379" cy="299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任意多边形 7">
              <a:extLst>
                <a:ext uri="{FF2B5EF4-FFF2-40B4-BE49-F238E27FC236}">
                  <a16:creationId xmlns:a16="http://schemas.microsoft.com/office/drawing/2014/main" id="{5916F49F-38F7-4E8A-9DCF-20AAB3540F31}"/>
                </a:ext>
              </a:extLst>
            </p:cNvPr>
            <p:cNvSpPr/>
            <p:nvPr/>
          </p:nvSpPr>
          <p:spPr>
            <a:xfrm rot="20547143">
              <a:off x="5339960" y="356341"/>
              <a:ext cx="2929714" cy="3666626"/>
            </a:xfrm>
            <a:custGeom>
              <a:avLst/>
              <a:gdLst>
                <a:gd name="connsiteX0" fmla="*/ 1684425 w 4676103"/>
                <a:gd name="connsiteY0" fmla="*/ 0 h 5852284"/>
                <a:gd name="connsiteX1" fmla="*/ 4676103 w 4676103"/>
                <a:gd name="connsiteY1" fmla="*/ 2991678 h 5852284"/>
                <a:gd name="connsiteX2" fmla="*/ 2574058 w 4676103"/>
                <a:gd name="connsiteY2" fmla="*/ 5848856 h 5852284"/>
                <a:gd name="connsiteX3" fmla="*/ 2560728 w 4676103"/>
                <a:gd name="connsiteY3" fmla="*/ 5852284 h 5852284"/>
                <a:gd name="connsiteX4" fmla="*/ 2606637 w 4676103"/>
                <a:gd name="connsiteY4" fmla="*/ 5801771 h 5852284"/>
                <a:gd name="connsiteX5" fmla="*/ 3344262 w 4676103"/>
                <a:gd name="connsiteY5" fmla="*/ 3747052 h 5852284"/>
                <a:gd name="connsiteX6" fmla="*/ 114044 w 4676103"/>
                <a:gd name="connsiteY6" fmla="*/ 516834 h 5852284"/>
                <a:gd name="connsiteX7" fmla="*/ 0 w 4676103"/>
                <a:gd name="connsiteY7" fmla="*/ 519718 h 5852284"/>
                <a:gd name="connsiteX8" fmla="*/ 11749 w 4676103"/>
                <a:gd name="connsiteY8" fmla="*/ 510932 h 5852284"/>
                <a:gd name="connsiteX9" fmla="*/ 1684425 w 4676103"/>
                <a:gd name="connsiteY9" fmla="*/ 0 h 5852284"/>
                <a:gd name="connsiteX0" fmla="*/ 2606637 w 4676103"/>
                <a:gd name="connsiteY0" fmla="*/ 5801771 h 5893211"/>
                <a:gd name="connsiteX1" fmla="*/ 3344262 w 4676103"/>
                <a:gd name="connsiteY1" fmla="*/ 3747052 h 5893211"/>
                <a:gd name="connsiteX2" fmla="*/ 114044 w 4676103"/>
                <a:gd name="connsiteY2" fmla="*/ 516834 h 5893211"/>
                <a:gd name="connsiteX3" fmla="*/ 0 w 4676103"/>
                <a:gd name="connsiteY3" fmla="*/ 519718 h 5893211"/>
                <a:gd name="connsiteX4" fmla="*/ 11749 w 4676103"/>
                <a:gd name="connsiteY4" fmla="*/ 510932 h 5893211"/>
                <a:gd name="connsiteX5" fmla="*/ 1684425 w 4676103"/>
                <a:gd name="connsiteY5" fmla="*/ 0 h 5893211"/>
                <a:gd name="connsiteX6" fmla="*/ 4676103 w 4676103"/>
                <a:gd name="connsiteY6" fmla="*/ 2991678 h 5893211"/>
                <a:gd name="connsiteX7" fmla="*/ 2574058 w 4676103"/>
                <a:gd name="connsiteY7" fmla="*/ 5848856 h 5893211"/>
                <a:gd name="connsiteX8" fmla="*/ 2560728 w 4676103"/>
                <a:gd name="connsiteY8" fmla="*/ 5852284 h 5893211"/>
                <a:gd name="connsiteX9" fmla="*/ 2698077 w 4676103"/>
                <a:gd name="connsiteY9" fmla="*/ 5893211 h 5893211"/>
                <a:gd name="connsiteX0" fmla="*/ 2606637 w 4676103"/>
                <a:gd name="connsiteY0" fmla="*/ 5801771 h 5852284"/>
                <a:gd name="connsiteX1" fmla="*/ 3344262 w 4676103"/>
                <a:gd name="connsiteY1" fmla="*/ 3747052 h 5852284"/>
                <a:gd name="connsiteX2" fmla="*/ 114044 w 4676103"/>
                <a:gd name="connsiteY2" fmla="*/ 516834 h 5852284"/>
                <a:gd name="connsiteX3" fmla="*/ 0 w 4676103"/>
                <a:gd name="connsiteY3" fmla="*/ 519718 h 5852284"/>
                <a:gd name="connsiteX4" fmla="*/ 11749 w 4676103"/>
                <a:gd name="connsiteY4" fmla="*/ 510932 h 5852284"/>
                <a:gd name="connsiteX5" fmla="*/ 1684425 w 4676103"/>
                <a:gd name="connsiteY5" fmla="*/ 0 h 5852284"/>
                <a:gd name="connsiteX6" fmla="*/ 4676103 w 4676103"/>
                <a:gd name="connsiteY6" fmla="*/ 2991678 h 5852284"/>
                <a:gd name="connsiteX7" fmla="*/ 2574058 w 4676103"/>
                <a:gd name="connsiteY7" fmla="*/ 5848856 h 5852284"/>
                <a:gd name="connsiteX8" fmla="*/ 2560728 w 4676103"/>
                <a:gd name="connsiteY8" fmla="*/ 5852284 h 5852284"/>
                <a:gd name="connsiteX0" fmla="*/ 3344262 w 4676103"/>
                <a:gd name="connsiteY0" fmla="*/ 3747052 h 5852284"/>
                <a:gd name="connsiteX1" fmla="*/ 114044 w 4676103"/>
                <a:gd name="connsiteY1" fmla="*/ 516834 h 5852284"/>
                <a:gd name="connsiteX2" fmla="*/ 0 w 4676103"/>
                <a:gd name="connsiteY2" fmla="*/ 519718 h 5852284"/>
                <a:gd name="connsiteX3" fmla="*/ 11749 w 4676103"/>
                <a:gd name="connsiteY3" fmla="*/ 510932 h 5852284"/>
                <a:gd name="connsiteX4" fmla="*/ 1684425 w 4676103"/>
                <a:gd name="connsiteY4" fmla="*/ 0 h 5852284"/>
                <a:gd name="connsiteX5" fmla="*/ 4676103 w 4676103"/>
                <a:gd name="connsiteY5" fmla="*/ 2991678 h 5852284"/>
                <a:gd name="connsiteX6" fmla="*/ 2574058 w 4676103"/>
                <a:gd name="connsiteY6" fmla="*/ 5848856 h 5852284"/>
                <a:gd name="connsiteX7" fmla="*/ 2560728 w 4676103"/>
                <a:gd name="connsiteY7" fmla="*/ 5852284 h 5852284"/>
                <a:gd name="connsiteX0" fmla="*/ 114044 w 4676103"/>
                <a:gd name="connsiteY0" fmla="*/ 516834 h 5852284"/>
                <a:gd name="connsiteX1" fmla="*/ 0 w 4676103"/>
                <a:gd name="connsiteY1" fmla="*/ 519718 h 5852284"/>
                <a:gd name="connsiteX2" fmla="*/ 11749 w 4676103"/>
                <a:gd name="connsiteY2" fmla="*/ 510932 h 5852284"/>
                <a:gd name="connsiteX3" fmla="*/ 1684425 w 4676103"/>
                <a:gd name="connsiteY3" fmla="*/ 0 h 5852284"/>
                <a:gd name="connsiteX4" fmla="*/ 4676103 w 4676103"/>
                <a:gd name="connsiteY4" fmla="*/ 2991678 h 5852284"/>
                <a:gd name="connsiteX5" fmla="*/ 2574058 w 4676103"/>
                <a:gd name="connsiteY5" fmla="*/ 5848856 h 5852284"/>
                <a:gd name="connsiteX6" fmla="*/ 2560728 w 4676103"/>
                <a:gd name="connsiteY6" fmla="*/ 5852284 h 5852284"/>
                <a:gd name="connsiteX0" fmla="*/ 0 w 4676103"/>
                <a:gd name="connsiteY0" fmla="*/ 519718 h 5852284"/>
                <a:gd name="connsiteX1" fmla="*/ 11749 w 4676103"/>
                <a:gd name="connsiteY1" fmla="*/ 510932 h 5852284"/>
                <a:gd name="connsiteX2" fmla="*/ 1684425 w 4676103"/>
                <a:gd name="connsiteY2" fmla="*/ 0 h 5852284"/>
                <a:gd name="connsiteX3" fmla="*/ 4676103 w 4676103"/>
                <a:gd name="connsiteY3" fmla="*/ 2991678 h 5852284"/>
                <a:gd name="connsiteX4" fmla="*/ 2574058 w 4676103"/>
                <a:gd name="connsiteY4" fmla="*/ 5848856 h 5852284"/>
                <a:gd name="connsiteX5" fmla="*/ 2560728 w 4676103"/>
                <a:gd name="connsiteY5" fmla="*/ 5852284 h 585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6103" h="5852284">
                  <a:moveTo>
                    <a:pt x="0" y="519718"/>
                  </a:moveTo>
                  <a:lnTo>
                    <a:pt x="11749" y="510932"/>
                  </a:lnTo>
                  <a:cubicBezTo>
                    <a:pt x="489224" y="188356"/>
                    <a:pt x="1064828" y="0"/>
                    <a:pt x="1684425" y="0"/>
                  </a:cubicBezTo>
                  <a:cubicBezTo>
                    <a:pt x="3336683" y="0"/>
                    <a:pt x="4676103" y="1339420"/>
                    <a:pt x="4676103" y="2991678"/>
                  </a:cubicBezTo>
                  <a:cubicBezTo>
                    <a:pt x="4676103" y="4334138"/>
                    <a:pt x="3791877" y="5470076"/>
                    <a:pt x="2574058" y="5848856"/>
                  </a:cubicBezTo>
                  <a:lnTo>
                    <a:pt x="2560728" y="5852284"/>
                  </a:lnTo>
                </a:path>
              </a:pathLst>
            </a:custGeom>
            <a:noFill/>
            <a:ln w="63500" cmpd="sng">
              <a:solidFill>
                <a:schemeClr val="accent1"/>
              </a:solidFill>
              <a:prstDash val="solid"/>
              <a:round/>
              <a:headEnd type="oval"/>
              <a:tailEnd type="ova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a:extLst>
                <a:ext uri="{FF2B5EF4-FFF2-40B4-BE49-F238E27FC236}">
                  <a16:creationId xmlns:a16="http://schemas.microsoft.com/office/drawing/2014/main" id="{061A4404-041D-4E8F-8D07-67E3BEE484B4}"/>
                </a:ext>
              </a:extLst>
            </p:cNvPr>
            <p:cNvSpPr/>
            <p:nvPr/>
          </p:nvSpPr>
          <p:spPr>
            <a:xfrm rot="20547143">
              <a:off x="4712650" y="944419"/>
              <a:ext cx="414093" cy="414093"/>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56" name="椭圆 55">
              <a:extLst>
                <a:ext uri="{FF2B5EF4-FFF2-40B4-BE49-F238E27FC236}">
                  <a16:creationId xmlns:a16="http://schemas.microsoft.com/office/drawing/2014/main" id="{2C698599-6BA1-47F8-8CDE-DD3D302336CE}"/>
                </a:ext>
              </a:extLst>
            </p:cNvPr>
            <p:cNvSpPr/>
            <p:nvPr/>
          </p:nvSpPr>
          <p:spPr>
            <a:xfrm rot="20547143">
              <a:off x="7218811" y="3699044"/>
              <a:ext cx="414093" cy="414093"/>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57" name="椭圆 56">
              <a:extLst>
                <a:ext uri="{FF2B5EF4-FFF2-40B4-BE49-F238E27FC236}">
                  <a16:creationId xmlns:a16="http://schemas.microsoft.com/office/drawing/2014/main" id="{49A90338-601F-4030-BD41-1229E0A90159}"/>
                </a:ext>
              </a:extLst>
            </p:cNvPr>
            <p:cNvSpPr/>
            <p:nvPr/>
          </p:nvSpPr>
          <p:spPr>
            <a:xfrm rot="20547143">
              <a:off x="7973656" y="3931045"/>
              <a:ext cx="195749" cy="195749"/>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58" name="椭圆 57">
              <a:extLst>
                <a:ext uri="{FF2B5EF4-FFF2-40B4-BE49-F238E27FC236}">
                  <a16:creationId xmlns:a16="http://schemas.microsoft.com/office/drawing/2014/main" id="{D579B748-668F-4A45-808C-F9FE3A56E7F1}"/>
                </a:ext>
              </a:extLst>
            </p:cNvPr>
            <p:cNvSpPr/>
            <p:nvPr/>
          </p:nvSpPr>
          <p:spPr>
            <a:xfrm>
              <a:off x="3741541" y="1469504"/>
              <a:ext cx="857761" cy="857761"/>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59" name="椭圆 58">
              <a:extLst>
                <a:ext uri="{FF2B5EF4-FFF2-40B4-BE49-F238E27FC236}">
                  <a16:creationId xmlns:a16="http://schemas.microsoft.com/office/drawing/2014/main" id="{ED0D7646-CE78-4433-BD5A-499CFDE2A8BE}"/>
                </a:ext>
              </a:extLst>
            </p:cNvPr>
            <p:cNvSpPr/>
            <p:nvPr/>
          </p:nvSpPr>
          <p:spPr>
            <a:xfrm>
              <a:off x="3365120" y="2139836"/>
              <a:ext cx="226828" cy="226828"/>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grpSp>
      <p:sp>
        <p:nvSpPr>
          <p:cNvPr id="27" name="文本框 11265">
            <a:extLst>
              <a:ext uri="{FF2B5EF4-FFF2-40B4-BE49-F238E27FC236}">
                <a16:creationId xmlns:a16="http://schemas.microsoft.com/office/drawing/2014/main" id="{B8B36462-E710-4790-AEC9-8D2B8370B335}"/>
              </a:ext>
            </a:extLst>
          </p:cNvPr>
          <p:cNvSpPr txBox="1">
            <a:spLocks noChangeArrowheads="1"/>
          </p:cNvSpPr>
          <p:nvPr/>
        </p:nvSpPr>
        <p:spPr bwMode="auto">
          <a:xfrm>
            <a:off x="1219200" y="812800"/>
            <a:ext cx="14843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endParaRPr lang="zh-CN" altLang="zh-CN" sz="1800"/>
          </a:p>
        </p:txBody>
      </p:sp>
      <p:sp>
        <p:nvSpPr>
          <p:cNvPr id="28" name="文本框 11266">
            <a:extLst>
              <a:ext uri="{FF2B5EF4-FFF2-40B4-BE49-F238E27FC236}">
                <a16:creationId xmlns:a16="http://schemas.microsoft.com/office/drawing/2014/main" id="{30A093E8-0921-4E46-A216-F96498CA696F}"/>
              </a:ext>
            </a:extLst>
          </p:cNvPr>
          <p:cNvSpPr txBox="1">
            <a:spLocks noChangeArrowheads="1"/>
          </p:cNvSpPr>
          <p:nvPr/>
        </p:nvSpPr>
        <p:spPr bwMode="auto">
          <a:xfrm>
            <a:off x="262957" y="1553448"/>
            <a:ext cx="44227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chemeClr val="hlink"/>
                </a:solidFill>
                <a:latin typeface="宋体" panose="02010600030101010101" pitchFamily="2" charset="-122"/>
              </a:rPr>
              <a:t>光源</a:t>
            </a:r>
          </a:p>
        </p:txBody>
      </p:sp>
      <p:sp>
        <p:nvSpPr>
          <p:cNvPr id="29" name="文本框 11267">
            <a:extLst>
              <a:ext uri="{FF2B5EF4-FFF2-40B4-BE49-F238E27FC236}">
                <a16:creationId xmlns:a16="http://schemas.microsoft.com/office/drawing/2014/main" id="{36F7C30C-5A75-44A6-AC67-B50F1627A5A8}"/>
              </a:ext>
            </a:extLst>
          </p:cNvPr>
          <p:cNvSpPr txBox="1">
            <a:spLocks noChangeArrowheads="1"/>
          </p:cNvSpPr>
          <p:nvPr/>
        </p:nvSpPr>
        <p:spPr bwMode="auto">
          <a:xfrm>
            <a:off x="426906" y="2578964"/>
            <a:ext cx="8018463" cy="356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8" indent="341313"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lnSpc>
                <a:spcPct val="150000"/>
              </a:lnSpc>
              <a:buClr>
                <a:schemeClr val="tx1"/>
              </a:buClr>
              <a:buFont typeface="Wingdings" panose="05000000000000000000" pitchFamily="2" charset="2"/>
              <a:buChar char="ü"/>
            </a:pPr>
            <a:r>
              <a:rPr lang="zh-CN" altLang="en-US" sz="2200" dirty="0">
                <a:latin typeface="+mn-ea"/>
                <a:ea typeface="+mn-ea"/>
              </a:rPr>
              <a:t>光源是提供入射光的装置。</a:t>
            </a:r>
          </a:p>
          <a:p>
            <a:pPr eaLnBrk="1" hangingPunct="1">
              <a:lnSpc>
                <a:spcPct val="150000"/>
              </a:lnSpc>
              <a:buClr>
                <a:schemeClr val="tx1"/>
              </a:buClr>
              <a:buFont typeface="Wingdings" panose="05000000000000000000" pitchFamily="2" charset="2"/>
              <a:buChar char="ü"/>
            </a:pPr>
            <a:r>
              <a:rPr lang="zh-CN" altLang="en-US" sz="2200" dirty="0">
                <a:latin typeface="+mn-ea"/>
                <a:ea typeface="+mn-ea"/>
              </a:rPr>
              <a:t>要求发射连续的具有足够强度和稳定的紫外及可见光，并且辐射强度随波长的变化尽可能小，使用寿命长。</a:t>
            </a:r>
          </a:p>
          <a:p>
            <a:pPr eaLnBrk="1" hangingPunct="1">
              <a:lnSpc>
                <a:spcPct val="150000"/>
              </a:lnSpc>
              <a:buClr>
                <a:schemeClr val="tx1"/>
              </a:buClr>
              <a:buFont typeface="Wingdings" panose="05000000000000000000" pitchFamily="2" charset="2"/>
              <a:buChar char="ü"/>
            </a:pPr>
            <a:r>
              <a:rPr lang="zh-CN" altLang="en-US" sz="2200" dirty="0">
                <a:solidFill>
                  <a:srgbClr val="FF0000"/>
                </a:solidFill>
                <a:latin typeface="+mn-ea"/>
                <a:ea typeface="+mn-ea"/>
              </a:rPr>
              <a:t>可见区常用的光源为钨灯</a:t>
            </a:r>
            <a:r>
              <a:rPr lang="zh-CN" altLang="en-US" sz="2200" dirty="0">
                <a:latin typeface="+mn-ea"/>
                <a:ea typeface="+mn-ea"/>
              </a:rPr>
              <a:t>，可用波长范围为 3</a:t>
            </a:r>
            <a:r>
              <a:rPr lang="en-US" altLang="zh-CN" sz="2200" dirty="0">
                <a:latin typeface="+mn-ea"/>
                <a:ea typeface="+mn-ea"/>
              </a:rPr>
              <a:t>2</a:t>
            </a:r>
            <a:r>
              <a:rPr lang="zh-CN" altLang="en-US" sz="2200" dirty="0">
                <a:latin typeface="+mn-ea"/>
                <a:ea typeface="+mn-ea"/>
              </a:rPr>
              <a:t>0-1000nm</a:t>
            </a:r>
          </a:p>
          <a:p>
            <a:pPr eaLnBrk="1" hangingPunct="1">
              <a:lnSpc>
                <a:spcPct val="150000"/>
              </a:lnSpc>
              <a:buClr>
                <a:schemeClr val="tx1"/>
              </a:buClr>
              <a:buFont typeface="Wingdings" panose="05000000000000000000" pitchFamily="2" charset="2"/>
              <a:buChar char="ü"/>
            </a:pPr>
            <a:r>
              <a:rPr lang="zh-CN" altLang="en-US" sz="2200" dirty="0">
                <a:latin typeface="+mn-ea"/>
                <a:ea typeface="+mn-ea"/>
              </a:rPr>
              <a:t>在</a:t>
            </a:r>
            <a:r>
              <a:rPr lang="zh-CN" altLang="en-US" sz="2200" dirty="0">
                <a:solidFill>
                  <a:srgbClr val="FF0000"/>
                </a:solidFill>
                <a:latin typeface="+mn-ea"/>
                <a:ea typeface="+mn-ea"/>
              </a:rPr>
              <a:t>紫外区常用的光源为</a:t>
            </a:r>
            <a:r>
              <a:rPr lang="zh-CN" altLang="en-US" sz="2200" dirty="0">
                <a:latin typeface="+mn-ea"/>
                <a:ea typeface="+mn-ea"/>
              </a:rPr>
              <a:t>氢灯或</a:t>
            </a:r>
            <a:r>
              <a:rPr lang="zh-CN" altLang="en-US" sz="2200" dirty="0">
                <a:solidFill>
                  <a:srgbClr val="FF0000"/>
                </a:solidFill>
                <a:latin typeface="+mn-ea"/>
                <a:ea typeface="+mn-ea"/>
              </a:rPr>
              <a:t>氘灯</a:t>
            </a:r>
            <a:r>
              <a:rPr lang="zh-CN" altLang="en-US" sz="2200" dirty="0">
                <a:latin typeface="+mn-ea"/>
                <a:ea typeface="+mn-ea"/>
              </a:rPr>
              <a:t>，发射的连续光波长范围为 18</a:t>
            </a:r>
            <a:r>
              <a:rPr lang="en-US" altLang="zh-CN" sz="2200" dirty="0">
                <a:latin typeface="+mn-ea"/>
                <a:ea typeface="+mn-ea"/>
              </a:rPr>
              <a:t>5</a:t>
            </a:r>
            <a:r>
              <a:rPr lang="zh-CN" altLang="en-US" sz="2200" dirty="0">
                <a:latin typeface="+mn-ea"/>
                <a:ea typeface="+mn-ea"/>
              </a:rPr>
              <a:t>-3</a:t>
            </a:r>
            <a:r>
              <a:rPr lang="en-US" altLang="zh-CN" sz="2200" dirty="0">
                <a:latin typeface="+mn-ea"/>
                <a:ea typeface="+mn-ea"/>
              </a:rPr>
              <a:t>75</a:t>
            </a:r>
            <a:r>
              <a:rPr lang="zh-CN" altLang="en-US" sz="2200" dirty="0">
                <a:latin typeface="+mn-ea"/>
                <a:ea typeface="+mn-ea"/>
              </a:rPr>
              <a:t>nm</a:t>
            </a:r>
          </a:p>
          <a:p>
            <a:pPr eaLnBrk="1" hangingPunct="1">
              <a:lnSpc>
                <a:spcPct val="150000"/>
              </a:lnSpc>
              <a:buClr>
                <a:schemeClr val="tx1"/>
              </a:buClr>
              <a:buFont typeface="Wingdings" panose="05000000000000000000" pitchFamily="2" charset="2"/>
              <a:buChar char="ü"/>
            </a:pPr>
            <a:r>
              <a:rPr lang="zh-CN" altLang="en-US" sz="2200" dirty="0">
                <a:latin typeface="+mn-ea"/>
                <a:ea typeface="+mn-ea"/>
              </a:rPr>
              <a:t>氘灯的辐射强度大，稳定性好，寿命也长。</a:t>
            </a:r>
          </a:p>
        </p:txBody>
      </p:sp>
      <p:pic>
        <p:nvPicPr>
          <p:cNvPr id="7" name="图片 6">
            <a:extLst>
              <a:ext uri="{FF2B5EF4-FFF2-40B4-BE49-F238E27FC236}">
                <a16:creationId xmlns:a16="http://schemas.microsoft.com/office/drawing/2014/main" id="{771122CE-BCA2-42CB-B2A9-980658755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200" y="1157710"/>
            <a:ext cx="5861351" cy="2057506"/>
          </a:xfrm>
          <a:prstGeom prst="rect">
            <a:avLst/>
          </a:prstGeom>
        </p:spPr>
      </p:pic>
      <p:sp>
        <p:nvSpPr>
          <p:cNvPr id="32" name="文本框 31">
            <a:extLst>
              <a:ext uri="{FF2B5EF4-FFF2-40B4-BE49-F238E27FC236}">
                <a16:creationId xmlns:a16="http://schemas.microsoft.com/office/drawing/2014/main" id="{97E18398-4335-44A2-B87B-0A886E1050A2}"/>
              </a:ext>
            </a:extLst>
          </p:cNvPr>
          <p:cNvSpPr txBox="1"/>
          <p:nvPr/>
        </p:nvSpPr>
        <p:spPr>
          <a:xfrm>
            <a:off x="0" y="6146800"/>
            <a:ext cx="11557000" cy="354841"/>
          </a:xfrm>
          <a:prstGeom prst="rect">
            <a:avLst/>
          </a:prstGeom>
          <a:solidFill>
            <a:schemeClr val="accent5">
              <a:lumMod val="75000"/>
            </a:schemeClr>
          </a:solidFill>
          <a:ln>
            <a:noFill/>
          </a:ln>
        </p:spPr>
        <p:txBody>
          <a:bodyPr wrap="square" rtlCol="0">
            <a:spAutoFit/>
          </a:bodyPr>
          <a:lstStyle/>
          <a:p>
            <a:endParaRPr lang="zh-CN" altLang="en-US" sz="1706" dirty="0"/>
          </a:p>
        </p:txBody>
      </p:sp>
      <p:grpSp>
        <p:nvGrpSpPr>
          <p:cNvPr id="34" name="组合 33">
            <a:extLst>
              <a:ext uri="{FF2B5EF4-FFF2-40B4-BE49-F238E27FC236}">
                <a16:creationId xmlns:a16="http://schemas.microsoft.com/office/drawing/2014/main" id="{F70558D5-3529-4C93-8DB2-319529DB5CED}"/>
              </a:ext>
            </a:extLst>
          </p:cNvPr>
          <p:cNvGrpSpPr/>
          <p:nvPr/>
        </p:nvGrpSpPr>
        <p:grpSpPr>
          <a:xfrm>
            <a:off x="5749981" y="6166971"/>
            <a:ext cx="1443569" cy="360829"/>
            <a:chOff x="414611" y="6477345"/>
            <a:chExt cx="1609033" cy="380655"/>
          </a:xfrm>
        </p:grpSpPr>
        <p:pic>
          <p:nvPicPr>
            <p:cNvPr id="36" name="图片 35">
              <a:extLst>
                <a:ext uri="{FF2B5EF4-FFF2-40B4-BE49-F238E27FC236}">
                  <a16:creationId xmlns:a16="http://schemas.microsoft.com/office/drawing/2014/main" id="{8AE393C4-887B-458C-8A89-BC1DD1910C15}"/>
                </a:ext>
              </a:extLst>
            </p:cNvPr>
            <p:cNvPicPr>
              <a:picLocks noChangeAspect="1"/>
            </p:cNvPicPr>
            <p:nvPr/>
          </p:nvPicPr>
          <p:blipFill rotWithShape="1">
            <a:blip r:embed="rId5" cstate="print">
              <a:biLevel thresh="25000"/>
            </a:blip>
            <a:srcRect l="1" t="6582" r="-25334" b="26979"/>
            <a:stretch/>
          </p:blipFill>
          <p:spPr>
            <a:xfrm>
              <a:off x="414611" y="6477345"/>
              <a:ext cx="724874" cy="380655"/>
            </a:xfrm>
            <a:prstGeom prst="rect">
              <a:avLst/>
            </a:prstGeom>
          </p:spPr>
        </p:pic>
        <p:pic>
          <p:nvPicPr>
            <p:cNvPr id="37" name="图片 36">
              <a:extLst>
                <a:ext uri="{FF2B5EF4-FFF2-40B4-BE49-F238E27FC236}">
                  <a16:creationId xmlns:a16="http://schemas.microsoft.com/office/drawing/2014/main" id="{E029279A-9096-41D6-ABCB-E10DB7CE4F83}"/>
                </a:ext>
              </a:extLst>
            </p:cNvPr>
            <p:cNvPicPr>
              <a:picLocks noChangeAspect="1"/>
            </p:cNvPicPr>
            <p:nvPr/>
          </p:nvPicPr>
          <p:blipFill rotWithShape="1">
            <a:blip r:embed="rId6" cstate="print">
              <a:biLevel thresh="25000"/>
              <a:extLst>
                <a:ext uri="{28A0092B-C50C-407E-A947-70E740481C1C}">
                  <a14:useLocalDpi xmlns:a14="http://schemas.microsoft.com/office/drawing/2010/main" val="0"/>
                </a:ext>
              </a:extLst>
            </a:blip>
            <a:srcRect l="32814" t="12432" r="55484" b="78542"/>
            <a:stretch/>
          </p:blipFill>
          <p:spPr>
            <a:xfrm rot="1259126">
              <a:off x="867397" y="6515828"/>
              <a:ext cx="402920" cy="310802"/>
            </a:xfrm>
            <a:prstGeom prst="rect">
              <a:avLst/>
            </a:prstGeom>
          </p:spPr>
        </p:pic>
        <p:pic>
          <p:nvPicPr>
            <p:cNvPr id="38" name="图片 37">
              <a:extLst>
                <a:ext uri="{FF2B5EF4-FFF2-40B4-BE49-F238E27FC236}">
                  <a16:creationId xmlns:a16="http://schemas.microsoft.com/office/drawing/2014/main" id="{724D47DD-CD03-4C75-90BC-B8D114D5EC63}"/>
                </a:ext>
              </a:extLst>
            </p:cNvPr>
            <p:cNvPicPr>
              <a:picLocks noChangeAspect="1"/>
            </p:cNvPicPr>
            <p:nvPr/>
          </p:nvPicPr>
          <p:blipFill rotWithShape="1">
            <a:blip r:embed="rId7" cstate="print"/>
            <a:srcRect t="-1" b="16526"/>
            <a:stretch/>
          </p:blipFill>
          <p:spPr>
            <a:xfrm rot="589386">
              <a:off x="1256498" y="6481317"/>
              <a:ext cx="388026" cy="326437"/>
            </a:xfrm>
            <a:prstGeom prst="rect">
              <a:avLst/>
            </a:prstGeom>
          </p:spPr>
        </p:pic>
        <p:pic>
          <p:nvPicPr>
            <p:cNvPr id="39" name="图片 38">
              <a:extLst>
                <a:ext uri="{FF2B5EF4-FFF2-40B4-BE49-F238E27FC236}">
                  <a16:creationId xmlns:a16="http://schemas.microsoft.com/office/drawing/2014/main" id="{D4EFF8F2-18AE-47A7-B20C-5FF9A968E48D}"/>
                </a:ext>
              </a:extLst>
            </p:cNvPr>
            <p:cNvPicPr>
              <a:picLocks noChangeAspect="1"/>
            </p:cNvPicPr>
            <p:nvPr/>
          </p:nvPicPr>
          <p:blipFill rotWithShape="1">
            <a:blip r:embed="rId8" cstate="print"/>
            <a:srcRect t="18211" b="8984"/>
            <a:stretch/>
          </p:blipFill>
          <p:spPr>
            <a:xfrm>
              <a:off x="1554468" y="6496881"/>
              <a:ext cx="469176" cy="341581"/>
            </a:xfrm>
            <a:prstGeom prst="rect">
              <a:avLst/>
            </a:prstGeom>
          </p:spPr>
        </p:pic>
      </p:grpSp>
      <p:grpSp>
        <p:nvGrpSpPr>
          <p:cNvPr id="40" name="组合 39">
            <a:extLst>
              <a:ext uri="{FF2B5EF4-FFF2-40B4-BE49-F238E27FC236}">
                <a16:creationId xmlns:a16="http://schemas.microsoft.com/office/drawing/2014/main" id="{E80F7F41-5BFB-4916-8F06-A76C3915E556}"/>
              </a:ext>
            </a:extLst>
          </p:cNvPr>
          <p:cNvGrpSpPr/>
          <p:nvPr/>
        </p:nvGrpSpPr>
        <p:grpSpPr>
          <a:xfrm>
            <a:off x="7026503" y="5864580"/>
            <a:ext cx="4530497" cy="680841"/>
            <a:chOff x="7026503" y="5864580"/>
            <a:chExt cx="4530497" cy="680841"/>
          </a:xfrm>
        </p:grpSpPr>
        <p:sp>
          <p:nvSpPr>
            <p:cNvPr id="41" name="TextBox 11">
              <a:extLst>
                <a:ext uri="{FF2B5EF4-FFF2-40B4-BE49-F238E27FC236}">
                  <a16:creationId xmlns:a16="http://schemas.microsoft.com/office/drawing/2014/main" id="{A8CFA580-E4F2-4EB9-81CF-D1F8EFC7FCCC}"/>
                </a:ext>
              </a:extLst>
            </p:cNvPr>
            <p:cNvSpPr txBox="1"/>
            <p:nvPr/>
          </p:nvSpPr>
          <p:spPr>
            <a:xfrm>
              <a:off x="7026503" y="5864580"/>
              <a:ext cx="4474868" cy="587020"/>
            </a:xfrm>
            <a:prstGeom prst="rect">
              <a:avLst/>
            </a:prstGeom>
          </p:spPr>
          <p:txBody>
            <a:bodyPr wrap="square" lIns="0" tIns="0" rIns="63500" rtlCol="0" anchor="t">
              <a:spAutoFit/>
            </a:bodyPr>
            <a:lstStyle/>
            <a:p>
              <a:pPr algn="dist" latinLnBrk="1">
                <a:lnSpc>
                  <a:spcPct val="120000"/>
                </a:lnSpc>
              </a:pPr>
              <a:r>
                <a:rPr lang="en-US" altLang="zh-CN" sz="3200" b="1" dirty="0">
                  <a:solidFill>
                    <a:schemeClr val="accent3">
                      <a:lumMod val="75000"/>
                    </a:schemeClr>
                  </a:solidFill>
                  <a:latin typeface="微软雅黑" panose="020B0503020204020204" charset="-122"/>
                  <a:ea typeface="微软雅黑" panose="020B0503020204020204" charset="-122"/>
                </a:rPr>
                <a:t>  </a:t>
              </a:r>
              <a:r>
                <a:rPr lang="zh-CN" altLang="en-US" sz="1200" dirty="0">
                  <a:solidFill>
                    <a:srgbClr val="00B0F0"/>
                  </a:solidFill>
                  <a:latin typeface="微软雅黑" panose="020B0503020204020204" charset="-122"/>
                  <a:ea typeface="微软雅黑" panose="020B0503020204020204" charset="-122"/>
                </a:rPr>
                <a:t>物理学国家级实验教学示范中心</a:t>
              </a:r>
            </a:p>
          </p:txBody>
        </p:sp>
        <p:sp>
          <p:nvSpPr>
            <p:cNvPr id="42" name="矩形 41">
              <a:extLst>
                <a:ext uri="{FF2B5EF4-FFF2-40B4-BE49-F238E27FC236}">
                  <a16:creationId xmlns:a16="http://schemas.microsoft.com/office/drawing/2014/main" id="{503BFED0-654D-4354-AE3D-B2E568B5BD30}"/>
                </a:ext>
              </a:extLst>
            </p:cNvPr>
            <p:cNvSpPr/>
            <p:nvPr/>
          </p:nvSpPr>
          <p:spPr>
            <a:xfrm>
              <a:off x="7175745" y="6299200"/>
              <a:ext cx="4381255" cy="246221"/>
            </a:xfrm>
            <a:prstGeom prst="rect">
              <a:avLst/>
            </a:prstGeom>
          </p:spPr>
          <p:txBody>
            <a:bodyPr wrap="square">
              <a:spAutoFit/>
            </a:bodyPr>
            <a:lstStyle/>
            <a:p>
              <a:pPr algn="dist"/>
              <a:r>
                <a:rPr lang="en-US" altLang="zh-CN" sz="1000" dirty="0">
                  <a:solidFill>
                    <a:srgbClr val="00B050"/>
                  </a:solidFill>
                  <a:latin typeface="Times New Roman" panose="02020603050405020304" pitchFamily="18" charset="0"/>
                </a:rPr>
                <a:t>National Demonstration Center for Experimental Physics Education</a:t>
              </a:r>
              <a:endParaRPr lang="zh-CN" altLang="en-US" sz="1000" dirty="0">
                <a:solidFill>
                  <a:srgbClr val="00B050"/>
                </a:solidFill>
              </a:endParaRPr>
            </a:p>
          </p:txBody>
        </p:sp>
      </p:grpSp>
    </p:spTree>
    <p:extLst>
      <p:ext uri="{BB962C8B-B14F-4D97-AF65-F5344CB8AC3E}">
        <p14:creationId xmlns:p14="http://schemas.microsoft.com/office/powerpoint/2010/main" val="3075382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D909308-C93E-4535-A062-D6ED33400206}"/>
              </a:ext>
            </a:extLst>
          </p:cNvPr>
          <p:cNvSpPr txBox="1"/>
          <p:nvPr/>
        </p:nvSpPr>
        <p:spPr>
          <a:xfrm>
            <a:off x="0" y="6146800"/>
            <a:ext cx="11557000" cy="354841"/>
          </a:xfrm>
          <a:prstGeom prst="rect">
            <a:avLst/>
          </a:prstGeom>
          <a:solidFill>
            <a:schemeClr val="accent5">
              <a:lumMod val="75000"/>
            </a:schemeClr>
          </a:solidFill>
          <a:ln>
            <a:noFill/>
          </a:ln>
        </p:spPr>
        <p:txBody>
          <a:bodyPr wrap="square" rtlCol="0">
            <a:spAutoFit/>
          </a:bodyPr>
          <a:lstStyle/>
          <a:p>
            <a:endParaRPr lang="zh-CN" altLang="en-US" sz="1706" dirty="0"/>
          </a:p>
        </p:txBody>
      </p:sp>
      <p:cxnSp>
        <p:nvCxnSpPr>
          <p:cNvPr id="31" name="直接连接符 30">
            <a:extLst>
              <a:ext uri="{FF2B5EF4-FFF2-40B4-BE49-F238E27FC236}">
                <a16:creationId xmlns:a16="http://schemas.microsoft.com/office/drawing/2014/main" id="{787F3103-1E98-4282-A17C-C20B34E47D2E}"/>
              </a:ext>
            </a:extLst>
          </p:cNvPr>
          <p:cNvCxnSpPr>
            <a:cxnSpLocks/>
          </p:cNvCxnSpPr>
          <p:nvPr/>
        </p:nvCxnSpPr>
        <p:spPr>
          <a:xfrm>
            <a:off x="1358900" y="965200"/>
            <a:ext cx="9292661" cy="0"/>
          </a:xfrm>
          <a:prstGeom prst="line">
            <a:avLst/>
          </a:prstGeom>
          <a:noFill/>
          <a:ln w="12700" cap="flat" cmpd="sng" algn="ctr">
            <a:solidFill>
              <a:sysClr val="windowText" lastClr="000000"/>
            </a:solidFill>
            <a:prstDash val="dash"/>
          </a:ln>
          <a:effectLst/>
        </p:spPr>
      </p:cxnSp>
      <p:sp>
        <p:nvSpPr>
          <p:cNvPr id="33" name="TextBox 34">
            <a:extLst>
              <a:ext uri="{FF2B5EF4-FFF2-40B4-BE49-F238E27FC236}">
                <a16:creationId xmlns:a16="http://schemas.microsoft.com/office/drawing/2014/main" id="{9BB5CB04-6907-475A-AB75-C55719FCAE6A}"/>
              </a:ext>
            </a:extLst>
          </p:cNvPr>
          <p:cNvSpPr txBox="1"/>
          <p:nvPr/>
        </p:nvSpPr>
        <p:spPr>
          <a:xfrm>
            <a:off x="1423958" y="354637"/>
            <a:ext cx="1781257" cy="523220"/>
          </a:xfrm>
          <a:prstGeom prst="rect">
            <a:avLst/>
          </a:prstGeom>
          <a:noFill/>
        </p:spPr>
        <p:txBody>
          <a:bodyPr wrap="none" rtlCol="0">
            <a:spAutoFit/>
          </a:bodyPr>
          <a:lstStyle/>
          <a:p>
            <a:r>
              <a:rPr lang="zh-CN" altLang="en-US" sz="2800" b="1" spc="300" dirty="0">
                <a:latin typeface="宋体" panose="02010600030101010101" pitchFamily="2" charset="-122"/>
                <a:ea typeface="宋体" panose="02010600030101010101" pitchFamily="2" charset="-122"/>
              </a:rPr>
              <a:t>实验原理</a:t>
            </a:r>
          </a:p>
        </p:txBody>
      </p:sp>
      <p:cxnSp>
        <p:nvCxnSpPr>
          <p:cNvPr id="35" name="直接连接符 34">
            <a:extLst>
              <a:ext uri="{FF2B5EF4-FFF2-40B4-BE49-F238E27FC236}">
                <a16:creationId xmlns:a16="http://schemas.microsoft.com/office/drawing/2014/main" id="{419E72C9-EA40-40C1-B6DD-3F6D0722515C}"/>
              </a:ext>
            </a:extLst>
          </p:cNvPr>
          <p:cNvCxnSpPr>
            <a:cxnSpLocks/>
          </p:cNvCxnSpPr>
          <p:nvPr/>
        </p:nvCxnSpPr>
        <p:spPr>
          <a:xfrm>
            <a:off x="3241258" y="477617"/>
            <a:ext cx="0" cy="334294"/>
          </a:xfrm>
          <a:prstGeom prst="line">
            <a:avLst/>
          </a:prstGeom>
          <a:noFill/>
          <a:ln w="19050" cap="flat" cmpd="sng" algn="ctr">
            <a:solidFill>
              <a:sysClr val="windowText" lastClr="000000"/>
            </a:solidFill>
            <a:prstDash val="solid"/>
          </a:ln>
          <a:effectLst/>
        </p:spPr>
      </p:cxnSp>
      <p:sp>
        <p:nvSpPr>
          <p:cNvPr id="14" name="矩形 13">
            <a:extLst>
              <a:ext uri="{FF2B5EF4-FFF2-40B4-BE49-F238E27FC236}">
                <a16:creationId xmlns:a16="http://schemas.microsoft.com/office/drawing/2014/main" id="{0F3EAE20-8D22-4E0C-B56F-2A2B1AD20256}"/>
              </a:ext>
            </a:extLst>
          </p:cNvPr>
          <p:cNvSpPr/>
          <p:nvPr/>
        </p:nvSpPr>
        <p:spPr>
          <a:xfrm>
            <a:off x="3313345" y="431800"/>
            <a:ext cx="4141711" cy="461665"/>
          </a:xfrm>
          <a:prstGeom prst="rect">
            <a:avLst/>
          </a:prstGeom>
        </p:spPr>
        <p:txBody>
          <a:bodyPr wrap="none">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EXPERIMENTAL PRINCIPLE</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grpSp>
        <p:nvGrpSpPr>
          <p:cNvPr id="15" name="组合 14">
            <a:extLst>
              <a:ext uri="{FF2B5EF4-FFF2-40B4-BE49-F238E27FC236}">
                <a16:creationId xmlns:a16="http://schemas.microsoft.com/office/drawing/2014/main" id="{833E16D8-6F1E-46DD-B4F0-610BC68C42C4}"/>
              </a:ext>
            </a:extLst>
          </p:cNvPr>
          <p:cNvGrpSpPr/>
          <p:nvPr/>
        </p:nvGrpSpPr>
        <p:grpSpPr>
          <a:xfrm>
            <a:off x="5749981" y="6166971"/>
            <a:ext cx="1443569" cy="360829"/>
            <a:chOff x="414611" y="6477345"/>
            <a:chExt cx="1609033" cy="380655"/>
          </a:xfrm>
        </p:grpSpPr>
        <p:pic>
          <p:nvPicPr>
            <p:cNvPr id="16" name="图片 15">
              <a:extLst>
                <a:ext uri="{FF2B5EF4-FFF2-40B4-BE49-F238E27FC236}">
                  <a16:creationId xmlns:a16="http://schemas.microsoft.com/office/drawing/2014/main" id="{B3C24BD4-7193-4978-A1FD-AE59D9D7744B}"/>
                </a:ext>
              </a:extLst>
            </p:cNvPr>
            <p:cNvPicPr>
              <a:picLocks noChangeAspect="1"/>
            </p:cNvPicPr>
            <p:nvPr/>
          </p:nvPicPr>
          <p:blipFill rotWithShape="1">
            <a:blip r:embed="rId3" cstate="print">
              <a:biLevel thresh="25000"/>
            </a:blip>
            <a:srcRect l="1" t="6582" r="-25334" b="26979"/>
            <a:stretch/>
          </p:blipFill>
          <p:spPr>
            <a:xfrm>
              <a:off x="414611" y="6477345"/>
              <a:ext cx="724874" cy="380655"/>
            </a:xfrm>
            <a:prstGeom prst="rect">
              <a:avLst/>
            </a:prstGeom>
          </p:spPr>
        </p:pic>
        <p:pic>
          <p:nvPicPr>
            <p:cNvPr id="17" name="图片 16">
              <a:extLst>
                <a:ext uri="{FF2B5EF4-FFF2-40B4-BE49-F238E27FC236}">
                  <a16:creationId xmlns:a16="http://schemas.microsoft.com/office/drawing/2014/main" id="{BF435FE1-0C09-4B2C-A605-327D7C6E2DC1}"/>
                </a:ext>
              </a:extLst>
            </p:cNvPr>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l="32814" t="12432" r="55484" b="78542"/>
            <a:stretch/>
          </p:blipFill>
          <p:spPr>
            <a:xfrm rot="1259126">
              <a:off x="867397" y="6515828"/>
              <a:ext cx="402920" cy="310802"/>
            </a:xfrm>
            <a:prstGeom prst="rect">
              <a:avLst/>
            </a:prstGeom>
          </p:spPr>
        </p:pic>
        <p:pic>
          <p:nvPicPr>
            <p:cNvPr id="18" name="图片 17">
              <a:extLst>
                <a:ext uri="{FF2B5EF4-FFF2-40B4-BE49-F238E27FC236}">
                  <a16:creationId xmlns:a16="http://schemas.microsoft.com/office/drawing/2014/main" id="{6DEAED55-EC05-4216-87E8-63F15B368534}"/>
                </a:ext>
              </a:extLst>
            </p:cNvPr>
            <p:cNvPicPr>
              <a:picLocks noChangeAspect="1"/>
            </p:cNvPicPr>
            <p:nvPr/>
          </p:nvPicPr>
          <p:blipFill rotWithShape="1">
            <a:blip r:embed="rId5" cstate="print"/>
            <a:srcRect t="-1" b="16526"/>
            <a:stretch/>
          </p:blipFill>
          <p:spPr>
            <a:xfrm rot="589386">
              <a:off x="1256498" y="6481317"/>
              <a:ext cx="388026" cy="326437"/>
            </a:xfrm>
            <a:prstGeom prst="rect">
              <a:avLst/>
            </a:prstGeom>
          </p:spPr>
        </p:pic>
        <p:pic>
          <p:nvPicPr>
            <p:cNvPr id="19" name="图片 18">
              <a:extLst>
                <a:ext uri="{FF2B5EF4-FFF2-40B4-BE49-F238E27FC236}">
                  <a16:creationId xmlns:a16="http://schemas.microsoft.com/office/drawing/2014/main" id="{FF7A5AD8-8E43-468F-8C39-A938A361EDF8}"/>
                </a:ext>
              </a:extLst>
            </p:cNvPr>
            <p:cNvPicPr>
              <a:picLocks noChangeAspect="1"/>
            </p:cNvPicPr>
            <p:nvPr/>
          </p:nvPicPr>
          <p:blipFill rotWithShape="1">
            <a:blip r:embed="rId6" cstate="print"/>
            <a:srcRect t="18211" b="8984"/>
            <a:stretch/>
          </p:blipFill>
          <p:spPr>
            <a:xfrm>
              <a:off x="1554468" y="6496881"/>
              <a:ext cx="469176" cy="341581"/>
            </a:xfrm>
            <a:prstGeom prst="rect">
              <a:avLst/>
            </a:prstGeom>
          </p:spPr>
        </p:pic>
      </p:grpSp>
      <p:grpSp>
        <p:nvGrpSpPr>
          <p:cNvPr id="20" name="组合 19">
            <a:extLst>
              <a:ext uri="{FF2B5EF4-FFF2-40B4-BE49-F238E27FC236}">
                <a16:creationId xmlns:a16="http://schemas.microsoft.com/office/drawing/2014/main" id="{5467B2F0-A8BC-454E-8EDE-C9B641C6A774}"/>
              </a:ext>
            </a:extLst>
          </p:cNvPr>
          <p:cNvGrpSpPr/>
          <p:nvPr/>
        </p:nvGrpSpPr>
        <p:grpSpPr>
          <a:xfrm>
            <a:off x="7026503" y="5864580"/>
            <a:ext cx="4530497" cy="680841"/>
            <a:chOff x="7026503" y="5864580"/>
            <a:chExt cx="4530497" cy="680841"/>
          </a:xfrm>
        </p:grpSpPr>
        <p:sp>
          <p:nvSpPr>
            <p:cNvPr id="21" name="TextBox 11">
              <a:extLst>
                <a:ext uri="{FF2B5EF4-FFF2-40B4-BE49-F238E27FC236}">
                  <a16:creationId xmlns:a16="http://schemas.microsoft.com/office/drawing/2014/main" id="{DF90B1A7-1809-436B-A69A-BE8E5AF85F3E}"/>
                </a:ext>
              </a:extLst>
            </p:cNvPr>
            <p:cNvSpPr txBox="1"/>
            <p:nvPr/>
          </p:nvSpPr>
          <p:spPr>
            <a:xfrm>
              <a:off x="7026503" y="5864580"/>
              <a:ext cx="4474868" cy="587020"/>
            </a:xfrm>
            <a:prstGeom prst="rect">
              <a:avLst/>
            </a:prstGeom>
          </p:spPr>
          <p:txBody>
            <a:bodyPr wrap="square" lIns="0" tIns="0" rIns="63500" rtlCol="0" anchor="t">
              <a:spAutoFit/>
            </a:bodyPr>
            <a:lstStyle/>
            <a:p>
              <a:pPr algn="dist" latinLnBrk="1">
                <a:lnSpc>
                  <a:spcPct val="120000"/>
                </a:lnSpc>
              </a:pPr>
              <a:r>
                <a:rPr lang="en-US" altLang="zh-CN" sz="3200" b="1" dirty="0">
                  <a:solidFill>
                    <a:schemeClr val="accent3">
                      <a:lumMod val="75000"/>
                    </a:schemeClr>
                  </a:solidFill>
                  <a:latin typeface="微软雅黑" panose="020B0503020204020204" charset="-122"/>
                  <a:ea typeface="微软雅黑" panose="020B0503020204020204" charset="-122"/>
                </a:rPr>
                <a:t>  </a:t>
              </a:r>
              <a:r>
                <a:rPr lang="zh-CN" altLang="en-US" sz="1200" dirty="0">
                  <a:solidFill>
                    <a:srgbClr val="00B0F0"/>
                  </a:solidFill>
                  <a:latin typeface="微软雅黑" panose="020B0503020204020204" charset="-122"/>
                  <a:ea typeface="微软雅黑" panose="020B0503020204020204" charset="-122"/>
                </a:rPr>
                <a:t>物理学国家级实验教学示范中心</a:t>
              </a:r>
            </a:p>
          </p:txBody>
        </p:sp>
        <p:sp>
          <p:nvSpPr>
            <p:cNvPr id="22" name="矩形 21">
              <a:extLst>
                <a:ext uri="{FF2B5EF4-FFF2-40B4-BE49-F238E27FC236}">
                  <a16:creationId xmlns:a16="http://schemas.microsoft.com/office/drawing/2014/main" id="{B4DF076F-91E5-45F2-AFAF-E717F1EECDC0}"/>
                </a:ext>
              </a:extLst>
            </p:cNvPr>
            <p:cNvSpPr/>
            <p:nvPr/>
          </p:nvSpPr>
          <p:spPr>
            <a:xfrm>
              <a:off x="7175745" y="6299200"/>
              <a:ext cx="4381255" cy="246221"/>
            </a:xfrm>
            <a:prstGeom prst="rect">
              <a:avLst/>
            </a:prstGeom>
          </p:spPr>
          <p:txBody>
            <a:bodyPr wrap="square">
              <a:spAutoFit/>
            </a:bodyPr>
            <a:lstStyle/>
            <a:p>
              <a:pPr algn="dist"/>
              <a:r>
                <a:rPr lang="en-US" altLang="zh-CN" sz="1000" dirty="0">
                  <a:solidFill>
                    <a:srgbClr val="00B050"/>
                  </a:solidFill>
                  <a:latin typeface="Times New Roman" panose="02020603050405020304" pitchFamily="18" charset="0"/>
                </a:rPr>
                <a:t>National Demonstration Center for Experimental Physics Education</a:t>
              </a:r>
              <a:endParaRPr lang="zh-CN" altLang="en-US" sz="1000" dirty="0">
                <a:solidFill>
                  <a:srgbClr val="00B050"/>
                </a:solidFill>
              </a:endParaRPr>
            </a:p>
          </p:txBody>
        </p:sp>
      </p:grpSp>
      <p:grpSp>
        <p:nvGrpSpPr>
          <p:cNvPr id="52" name="组合 51">
            <a:extLst>
              <a:ext uri="{FF2B5EF4-FFF2-40B4-BE49-F238E27FC236}">
                <a16:creationId xmlns:a16="http://schemas.microsoft.com/office/drawing/2014/main" id="{52F1CB4F-B66D-42E8-9056-37F0ECEA08DB}"/>
              </a:ext>
            </a:extLst>
          </p:cNvPr>
          <p:cNvGrpSpPr/>
          <p:nvPr/>
        </p:nvGrpSpPr>
        <p:grpSpPr>
          <a:xfrm>
            <a:off x="163570" y="214157"/>
            <a:ext cx="1087200" cy="770400"/>
            <a:chOff x="3365120" y="356341"/>
            <a:chExt cx="4904554" cy="3802340"/>
          </a:xfrm>
        </p:grpSpPr>
        <p:pic>
          <p:nvPicPr>
            <p:cNvPr id="53" name="Picture 2">
              <a:extLst>
                <a:ext uri="{FF2B5EF4-FFF2-40B4-BE49-F238E27FC236}">
                  <a16:creationId xmlns:a16="http://schemas.microsoft.com/office/drawing/2014/main" id="{34CA3AEF-2844-4836-8ACC-782E7647314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847811" y="1168161"/>
              <a:ext cx="2496379" cy="299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任意多边形 7">
              <a:extLst>
                <a:ext uri="{FF2B5EF4-FFF2-40B4-BE49-F238E27FC236}">
                  <a16:creationId xmlns:a16="http://schemas.microsoft.com/office/drawing/2014/main" id="{5916F49F-38F7-4E8A-9DCF-20AAB3540F31}"/>
                </a:ext>
              </a:extLst>
            </p:cNvPr>
            <p:cNvSpPr/>
            <p:nvPr/>
          </p:nvSpPr>
          <p:spPr>
            <a:xfrm rot="20547143">
              <a:off x="5339960" y="356341"/>
              <a:ext cx="2929714" cy="3666626"/>
            </a:xfrm>
            <a:custGeom>
              <a:avLst/>
              <a:gdLst>
                <a:gd name="connsiteX0" fmla="*/ 1684425 w 4676103"/>
                <a:gd name="connsiteY0" fmla="*/ 0 h 5852284"/>
                <a:gd name="connsiteX1" fmla="*/ 4676103 w 4676103"/>
                <a:gd name="connsiteY1" fmla="*/ 2991678 h 5852284"/>
                <a:gd name="connsiteX2" fmla="*/ 2574058 w 4676103"/>
                <a:gd name="connsiteY2" fmla="*/ 5848856 h 5852284"/>
                <a:gd name="connsiteX3" fmla="*/ 2560728 w 4676103"/>
                <a:gd name="connsiteY3" fmla="*/ 5852284 h 5852284"/>
                <a:gd name="connsiteX4" fmla="*/ 2606637 w 4676103"/>
                <a:gd name="connsiteY4" fmla="*/ 5801771 h 5852284"/>
                <a:gd name="connsiteX5" fmla="*/ 3344262 w 4676103"/>
                <a:gd name="connsiteY5" fmla="*/ 3747052 h 5852284"/>
                <a:gd name="connsiteX6" fmla="*/ 114044 w 4676103"/>
                <a:gd name="connsiteY6" fmla="*/ 516834 h 5852284"/>
                <a:gd name="connsiteX7" fmla="*/ 0 w 4676103"/>
                <a:gd name="connsiteY7" fmla="*/ 519718 h 5852284"/>
                <a:gd name="connsiteX8" fmla="*/ 11749 w 4676103"/>
                <a:gd name="connsiteY8" fmla="*/ 510932 h 5852284"/>
                <a:gd name="connsiteX9" fmla="*/ 1684425 w 4676103"/>
                <a:gd name="connsiteY9" fmla="*/ 0 h 5852284"/>
                <a:gd name="connsiteX0" fmla="*/ 2606637 w 4676103"/>
                <a:gd name="connsiteY0" fmla="*/ 5801771 h 5893211"/>
                <a:gd name="connsiteX1" fmla="*/ 3344262 w 4676103"/>
                <a:gd name="connsiteY1" fmla="*/ 3747052 h 5893211"/>
                <a:gd name="connsiteX2" fmla="*/ 114044 w 4676103"/>
                <a:gd name="connsiteY2" fmla="*/ 516834 h 5893211"/>
                <a:gd name="connsiteX3" fmla="*/ 0 w 4676103"/>
                <a:gd name="connsiteY3" fmla="*/ 519718 h 5893211"/>
                <a:gd name="connsiteX4" fmla="*/ 11749 w 4676103"/>
                <a:gd name="connsiteY4" fmla="*/ 510932 h 5893211"/>
                <a:gd name="connsiteX5" fmla="*/ 1684425 w 4676103"/>
                <a:gd name="connsiteY5" fmla="*/ 0 h 5893211"/>
                <a:gd name="connsiteX6" fmla="*/ 4676103 w 4676103"/>
                <a:gd name="connsiteY6" fmla="*/ 2991678 h 5893211"/>
                <a:gd name="connsiteX7" fmla="*/ 2574058 w 4676103"/>
                <a:gd name="connsiteY7" fmla="*/ 5848856 h 5893211"/>
                <a:gd name="connsiteX8" fmla="*/ 2560728 w 4676103"/>
                <a:gd name="connsiteY8" fmla="*/ 5852284 h 5893211"/>
                <a:gd name="connsiteX9" fmla="*/ 2698077 w 4676103"/>
                <a:gd name="connsiteY9" fmla="*/ 5893211 h 5893211"/>
                <a:gd name="connsiteX0" fmla="*/ 2606637 w 4676103"/>
                <a:gd name="connsiteY0" fmla="*/ 5801771 h 5852284"/>
                <a:gd name="connsiteX1" fmla="*/ 3344262 w 4676103"/>
                <a:gd name="connsiteY1" fmla="*/ 3747052 h 5852284"/>
                <a:gd name="connsiteX2" fmla="*/ 114044 w 4676103"/>
                <a:gd name="connsiteY2" fmla="*/ 516834 h 5852284"/>
                <a:gd name="connsiteX3" fmla="*/ 0 w 4676103"/>
                <a:gd name="connsiteY3" fmla="*/ 519718 h 5852284"/>
                <a:gd name="connsiteX4" fmla="*/ 11749 w 4676103"/>
                <a:gd name="connsiteY4" fmla="*/ 510932 h 5852284"/>
                <a:gd name="connsiteX5" fmla="*/ 1684425 w 4676103"/>
                <a:gd name="connsiteY5" fmla="*/ 0 h 5852284"/>
                <a:gd name="connsiteX6" fmla="*/ 4676103 w 4676103"/>
                <a:gd name="connsiteY6" fmla="*/ 2991678 h 5852284"/>
                <a:gd name="connsiteX7" fmla="*/ 2574058 w 4676103"/>
                <a:gd name="connsiteY7" fmla="*/ 5848856 h 5852284"/>
                <a:gd name="connsiteX8" fmla="*/ 2560728 w 4676103"/>
                <a:gd name="connsiteY8" fmla="*/ 5852284 h 5852284"/>
                <a:gd name="connsiteX0" fmla="*/ 3344262 w 4676103"/>
                <a:gd name="connsiteY0" fmla="*/ 3747052 h 5852284"/>
                <a:gd name="connsiteX1" fmla="*/ 114044 w 4676103"/>
                <a:gd name="connsiteY1" fmla="*/ 516834 h 5852284"/>
                <a:gd name="connsiteX2" fmla="*/ 0 w 4676103"/>
                <a:gd name="connsiteY2" fmla="*/ 519718 h 5852284"/>
                <a:gd name="connsiteX3" fmla="*/ 11749 w 4676103"/>
                <a:gd name="connsiteY3" fmla="*/ 510932 h 5852284"/>
                <a:gd name="connsiteX4" fmla="*/ 1684425 w 4676103"/>
                <a:gd name="connsiteY4" fmla="*/ 0 h 5852284"/>
                <a:gd name="connsiteX5" fmla="*/ 4676103 w 4676103"/>
                <a:gd name="connsiteY5" fmla="*/ 2991678 h 5852284"/>
                <a:gd name="connsiteX6" fmla="*/ 2574058 w 4676103"/>
                <a:gd name="connsiteY6" fmla="*/ 5848856 h 5852284"/>
                <a:gd name="connsiteX7" fmla="*/ 2560728 w 4676103"/>
                <a:gd name="connsiteY7" fmla="*/ 5852284 h 5852284"/>
                <a:gd name="connsiteX0" fmla="*/ 114044 w 4676103"/>
                <a:gd name="connsiteY0" fmla="*/ 516834 h 5852284"/>
                <a:gd name="connsiteX1" fmla="*/ 0 w 4676103"/>
                <a:gd name="connsiteY1" fmla="*/ 519718 h 5852284"/>
                <a:gd name="connsiteX2" fmla="*/ 11749 w 4676103"/>
                <a:gd name="connsiteY2" fmla="*/ 510932 h 5852284"/>
                <a:gd name="connsiteX3" fmla="*/ 1684425 w 4676103"/>
                <a:gd name="connsiteY3" fmla="*/ 0 h 5852284"/>
                <a:gd name="connsiteX4" fmla="*/ 4676103 w 4676103"/>
                <a:gd name="connsiteY4" fmla="*/ 2991678 h 5852284"/>
                <a:gd name="connsiteX5" fmla="*/ 2574058 w 4676103"/>
                <a:gd name="connsiteY5" fmla="*/ 5848856 h 5852284"/>
                <a:gd name="connsiteX6" fmla="*/ 2560728 w 4676103"/>
                <a:gd name="connsiteY6" fmla="*/ 5852284 h 5852284"/>
                <a:gd name="connsiteX0" fmla="*/ 0 w 4676103"/>
                <a:gd name="connsiteY0" fmla="*/ 519718 h 5852284"/>
                <a:gd name="connsiteX1" fmla="*/ 11749 w 4676103"/>
                <a:gd name="connsiteY1" fmla="*/ 510932 h 5852284"/>
                <a:gd name="connsiteX2" fmla="*/ 1684425 w 4676103"/>
                <a:gd name="connsiteY2" fmla="*/ 0 h 5852284"/>
                <a:gd name="connsiteX3" fmla="*/ 4676103 w 4676103"/>
                <a:gd name="connsiteY3" fmla="*/ 2991678 h 5852284"/>
                <a:gd name="connsiteX4" fmla="*/ 2574058 w 4676103"/>
                <a:gd name="connsiteY4" fmla="*/ 5848856 h 5852284"/>
                <a:gd name="connsiteX5" fmla="*/ 2560728 w 4676103"/>
                <a:gd name="connsiteY5" fmla="*/ 5852284 h 585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6103" h="5852284">
                  <a:moveTo>
                    <a:pt x="0" y="519718"/>
                  </a:moveTo>
                  <a:lnTo>
                    <a:pt x="11749" y="510932"/>
                  </a:lnTo>
                  <a:cubicBezTo>
                    <a:pt x="489224" y="188356"/>
                    <a:pt x="1064828" y="0"/>
                    <a:pt x="1684425" y="0"/>
                  </a:cubicBezTo>
                  <a:cubicBezTo>
                    <a:pt x="3336683" y="0"/>
                    <a:pt x="4676103" y="1339420"/>
                    <a:pt x="4676103" y="2991678"/>
                  </a:cubicBezTo>
                  <a:cubicBezTo>
                    <a:pt x="4676103" y="4334138"/>
                    <a:pt x="3791877" y="5470076"/>
                    <a:pt x="2574058" y="5848856"/>
                  </a:cubicBezTo>
                  <a:lnTo>
                    <a:pt x="2560728" y="5852284"/>
                  </a:lnTo>
                </a:path>
              </a:pathLst>
            </a:custGeom>
            <a:noFill/>
            <a:ln w="63500" cmpd="sng">
              <a:solidFill>
                <a:schemeClr val="accent1"/>
              </a:solidFill>
              <a:prstDash val="solid"/>
              <a:round/>
              <a:headEnd type="oval"/>
              <a:tailEnd type="ova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a:extLst>
                <a:ext uri="{FF2B5EF4-FFF2-40B4-BE49-F238E27FC236}">
                  <a16:creationId xmlns:a16="http://schemas.microsoft.com/office/drawing/2014/main" id="{061A4404-041D-4E8F-8D07-67E3BEE484B4}"/>
                </a:ext>
              </a:extLst>
            </p:cNvPr>
            <p:cNvSpPr/>
            <p:nvPr/>
          </p:nvSpPr>
          <p:spPr>
            <a:xfrm rot="20547143">
              <a:off x="4712650" y="944419"/>
              <a:ext cx="414093" cy="414093"/>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56" name="椭圆 55">
              <a:extLst>
                <a:ext uri="{FF2B5EF4-FFF2-40B4-BE49-F238E27FC236}">
                  <a16:creationId xmlns:a16="http://schemas.microsoft.com/office/drawing/2014/main" id="{2C698599-6BA1-47F8-8CDE-DD3D302336CE}"/>
                </a:ext>
              </a:extLst>
            </p:cNvPr>
            <p:cNvSpPr/>
            <p:nvPr/>
          </p:nvSpPr>
          <p:spPr>
            <a:xfrm rot="20547143">
              <a:off x="7218811" y="3699044"/>
              <a:ext cx="414093" cy="414093"/>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57" name="椭圆 56">
              <a:extLst>
                <a:ext uri="{FF2B5EF4-FFF2-40B4-BE49-F238E27FC236}">
                  <a16:creationId xmlns:a16="http://schemas.microsoft.com/office/drawing/2014/main" id="{49A90338-601F-4030-BD41-1229E0A90159}"/>
                </a:ext>
              </a:extLst>
            </p:cNvPr>
            <p:cNvSpPr/>
            <p:nvPr/>
          </p:nvSpPr>
          <p:spPr>
            <a:xfrm rot="20547143">
              <a:off x="7973656" y="3931045"/>
              <a:ext cx="195749" cy="195749"/>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58" name="椭圆 57">
              <a:extLst>
                <a:ext uri="{FF2B5EF4-FFF2-40B4-BE49-F238E27FC236}">
                  <a16:creationId xmlns:a16="http://schemas.microsoft.com/office/drawing/2014/main" id="{D579B748-668F-4A45-808C-F9FE3A56E7F1}"/>
                </a:ext>
              </a:extLst>
            </p:cNvPr>
            <p:cNvSpPr/>
            <p:nvPr/>
          </p:nvSpPr>
          <p:spPr>
            <a:xfrm>
              <a:off x="3741541" y="1469504"/>
              <a:ext cx="857761" cy="857761"/>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59" name="椭圆 58">
              <a:extLst>
                <a:ext uri="{FF2B5EF4-FFF2-40B4-BE49-F238E27FC236}">
                  <a16:creationId xmlns:a16="http://schemas.microsoft.com/office/drawing/2014/main" id="{ED0D7646-CE78-4433-BD5A-499CFDE2A8BE}"/>
                </a:ext>
              </a:extLst>
            </p:cNvPr>
            <p:cNvSpPr/>
            <p:nvPr/>
          </p:nvSpPr>
          <p:spPr>
            <a:xfrm>
              <a:off x="3365120" y="2139836"/>
              <a:ext cx="226828" cy="226828"/>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grpSp>
      <p:sp>
        <p:nvSpPr>
          <p:cNvPr id="46" name="文本框 13313">
            <a:extLst>
              <a:ext uri="{FF2B5EF4-FFF2-40B4-BE49-F238E27FC236}">
                <a16:creationId xmlns:a16="http://schemas.microsoft.com/office/drawing/2014/main" id="{CDE09E9C-8AAC-40EA-97D4-8BDD56FF1973}"/>
              </a:ext>
            </a:extLst>
          </p:cNvPr>
          <p:cNvSpPr txBox="1">
            <a:spLocks noChangeArrowheads="1"/>
          </p:cNvSpPr>
          <p:nvPr/>
        </p:nvSpPr>
        <p:spPr bwMode="auto">
          <a:xfrm>
            <a:off x="684213" y="1236663"/>
            <a:ext cx="10358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r>
              <a:rPr lang="zh-CN" altLang="en-US" sz="2200" b="1" dirty="0">
                <a:solidFill>
                  <a:schemeClr val="hlink"/>
                </a:solidFill>
                <a:latin typeface="宋体" panose="02010600030101010101" pitchFamily="2" charset="-122"/>
              </a:rPr>
              <a:t>单色器</a:t>
            </a:r>
          </a:p>
        </p:txBody>
      </p:sp>
      <p:sp>
        <p:nvSpPr>
          <p:cNvPr id="47" name="文本框 13314">
            <a:extLst>
              <a:ext uri="{FF2B5EF4-FFF2-40B4-BE49-F238E27FC236}">
                <a16:creationId xmlns:a16="http://schemas.microsoft.com/office/drawing/2014/main" id="{4D347A2F-CCBB-45F0-B17B-69CEEB2561EB}"/>
              </a:ext>
            </a:extLst>
          </p:cNvPr>
          <p:cNvSpPr txBox="1">
            <a:spLocks noChangeArrowheads="1"/>
          </p:cNvSpPr>
          <p:nvPr/>
        </p:nvSpPr>
        <p:spPr bwMode="auto">
          <a:xfrm>
            <a:off x="1027381" y="1931314"/>
            <a:ext cx="9885212" cy="155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200" dirty="0">
                <a:solidFill>
                  <a:srgbClr val="000000"/>
                </a:solidFill>
              </a:rPr>
              <a:t>单色器是将光源辐射的复合光色散成单色光的光学装置。</a:t>
            </a:r>
          </a:p>
          <a:p>
            <a:pPr eaLnBrk="1" hangingPunct="1">
              <a:lnSpc>
                <a:spcPct val="150000"/>
              </a:lnSpc>
            </a:pPr>
            <a:r>
              <a:rPr lang="zh-CN" altLang="en-US" sz="2200" dirty="0">
                <a:solidFill>
                  <a:srgbClr val="000000"/>
                </a:solidFill>
              </a:rPr>
              <a:t>一般由</a:t>
            </a:r>
            <a:r>
              <a:rPr lang="zh-CN" altLang="en-US" sz="2200" dirty="0"/>
              <a:t>狭缝</a:t>
            </a:r>
            <a:r>
              <a:rPr lang="zh-CN" altLang="en-US" sz="2200" dirty="0">
                <a:solidFill>
                  <a:srgbClr val="000000"/>
                </a:solidFill>
              </a:rPr>
              <a:t>、</a:t>
            </a:r>
            <a:r>
              <a:rPr lang="zh-CN" altLang="en-US" sz="2200" dirty="0"/>
              <a:t>色散元件</a:t>
            </a:r>
            <a:r>
              <a:rPr lang="zh-CN" altLang="en-US" sz="2200" dirty="0">
                <a:solidFill>
                  <a:srgbClr val="000000"/>
                </a:solidFill>
              </a:rPr>
              <a:t>及</a:t>
            </a:r>
            <a:r>
              <a:rPr lang="zh-CN" altLang="en-US" sz="2200" dirty="0"/>
              <a:t>透镜</a:t>
            </a:r>
            <a:r>
              <a:rPr lang="zh-CN" altLang="en-US" sz="2200" dirty="0">
                <a:solidFill>
                  <a:srgbClr val="000000"/>
                </a:solidFill>
              </a:rPr>
              <a:t>系统组成。</a:t>
            </a:r>
          </a:p>
          <a:p>
            <a:pPr eaLnBrk="1" hangingPunct="1">
              <a:lnSpc>
                <a:spcPct val="150000"/>
              </a:lnSpc>
            </a:pPr>
            <a:r>
              <a:rPr lang="zh-CN" altLang="en-US" sz="2200" dirty="0">
                <a:solidFill>
                  <a:srgbClr val="000000"/>
                </a:solidFill>
              </a:rPr>
              <a:t>最常用的色散元件是</a:t>
            </a:r>
            <a:r>
              <a:rPr lang="zh-CN" altLang="en-US" sz="2200" dirty="0">
                <a:solidFill>
                  <a:srgbClr val="FF0000"/>
                </a:solidFill>
              </a:rPr>
              <a:t>光栅</a:t>
            </a:r>
            <a:r>
              <a:rPr lang="zh-CN" altLang="en-US" sz="2200" dirty="0">
                <a:solidFill>
                  <a:srgbClr val="000000"/>
                </a:solidFill>
              </a:rPr>
              <a:t>和</a:t>
            </a:r>
            <a:r>
              <a:rPr lang="zh-CN" altLang="en-US" sz="2200" dirty="0">
                <a:solidFill>
                  <a:srgbClr val="FF0000"/>
                </a:solidFill>
              </a:rPr>
              <a:t>棱镜</a:t>
            </a:r>
            <a:r>
              <a:rPr lang="zh-CN" altLang="en-US" sz="2200" dirty="0">
                <a:solidFill>
                  <a:srgbClr val="000000"/>
                </a:solidFill>
              </a:rPr>
              <a:t>。</a:t>
            </a:r>
          </a:p>
        </p:txBody>
      </p:sp>
      <p:grpSp>
        <p:nvGrpSpPr>
          <p:cNvPr id="2" name="组合 1">
            <a:extLst>
              <a:ext uri="{FF2B5EF4-FFF2-40B4-BE49-F238E27FC236}">
                <a16:creationId xmlns:a16="http://schemas.microsoft.com/office/drawing/2014/main" id="{98C9225F-18A4-449C-AB01-21D8CC8BCB70}"/>
              </a:ext>
            </a:extLst>
          </p:cNvPr>
          <p:cNvGrpSpPr/>
          <p:nvPr/>
        </p:nvGrpSpPr>
        <p:grpSpPr>
          <a:xfrm>
            <a:off x="1000077" y="3954609"/>
            <a:ext cx="5540423" cy="1658791"/>
            <a:chOff x="368300" y="3630647"/>
            <a:chExt cx="5540423" cy="1658791"/>
          </a:xfrm>
        </p:grpSpPr>
        <p:sp>
          <p:nvSpPr>
            <p:cNvPr id="88" name="等腰三角形 14341">
              <a:extLst>
                <a:ext uri="{FF2B5EF4-FFF2-40B4-BE49-F238E27FC236}">
                  <a16:creationId xmlns:a16="http://schemas.microsoft.com/office/drawing/2014/main" id="{F27DBFDC-5D14-4091-BB2F-ADAB8492B2F3}"/>
                </a:ext>
              </a:extLst>
            </p:cNvPr>
            <p:cNvSpPr>
              <a:spLocks noChangeArrowheads="1"/>
            </p:cNvSpPr>
            <p:nvPr/>
          </p:nvSpPr>
          <p:spPr bwMode="auto">
            <a:xfrm>
              <a:off x="2776373" y="3630647"/>
              <a:ext cx="940460" cy="709473"/>
            </a:xfrm>
            <a:prstGeom prst="triangle">
              <a:avLst>
                <a:gd name="adj" fmla="val 50000"/>
              </a:avLst>
            </a:prstGeom>
            <a:solidFill>
              <a:schemeClr val="bg2"/>
            </a:solidFill>
            <a:ln w="38100">
              <a:solidFill>
                <a:schemeClr val="tx1"/>
              </a:solidFill>
              <a:miter lim="800000"/>
              <a:headEnd/>
              <a:tailEnd/>
            </a:ln>
          </p:spPr>
          <p:txBody>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89" name="椭圆 14342">
              <a:extLst>
                <a:ext uri="{FF2B5EF4-FFF2-40B4-BE49-F238E27FC236}">
                  <a16:creationId xmlns:a16="http://schemas.microsoft.com/office/drawing/2014/main" id="{B04C9F68-8951-4EC9-8E01-2317B8FFED2D}"/>
                </a:ext>
              </a:extLst>
            </p:cNvPr>
            <p:cNvSpPr>
              <a:spLocks noChangeArrowheads="1"/>
            </p:cNvSpPr>
            <p:nvPr/>
          </p:nvSpPr>
          <p:spPr bwMode="auto">
            <a:xfrm rot="20700000">
              <a:off x="1706600" y="3867138"/>
              <a:ext cx="176336" cy="673577"/>
            </a:xfrm>
            <a:prstGeom prst="ellipse">
              <a:avLst/>
            </a:prstGeom>
            <a:solidFill>
              <a:schemeClr val="bg2"/>
            </a:solidFill>
            <a:ln w="38100">
              <a:solidFill>
                <a:schemeClr val="tx1"/>
              </a:solidFill>
              <a:round/>
              <a:headEnd/>
              <a:tailEnd/>
            </a:ln>
          </p:spPr>
          <p:txBody>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90" name="椭圆 14343">
              <a:extLst>
                <a:ext uri="{FF2B5EF4-FFF2-40B4-BE49-F238E27FC236}">
                  <a16:creationId xmlns:a16="http://schemas.microsoft.com/office/drawing/2014/main" id="{E655E876-0953-405A-BA03-CA91D376A714}"/>
                </a:ext>
              </a:extLst>
            </p:cNvPr>
            <p:cNvSpPr>
              <a:spLocks noChangeArrowheads="1"/>
            </p:cNvSpPr>
            <p:nvPr/>
          </p:nvSpPr>
          <p:spPr bwMode="auto">
            <a:xfrm rot="900000">
              <a:off x="4516225" y="3867138"/>
              <a:ext cx="157723" cy="641904"/>
            </a:xfrm>
            <a:prstGeom prst="ellipse">
              <a:avLst/>
            </a:prstGeom>
            <a:solidFill>
              <a:schemeClr val="bg2"/>
            </a:solidFill>
            <a:ln w="38100">
              <a:solidFill>
                <a:schemeClr val="tx1"/>
              </a:solidFill>
              <a:round/>
              <a:headEnd/>
              <a:tailEnd/>
            </a:ln>
          </p:spPr>
          <p:txBody>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91" name="矩形 14344">
              <a:extLst>
                <a:ext uri="{FF2B5EF4-FFF2-40B4-BE49-F238E27FC236}">
                  <a16:creationId xmlns:a16="http://schemas.microsoft.com/office/drawing/2014/main" id="{C8983482-211D-4244-8A64-97DDEA53C86F}"/>
                </a:ext>
              </a:extLst>
            </p:cNvPr>
            <p:cNvSpPr>
              <a:spLocks noChangeArrowheads="1"/>
            </p:cNvSpPr>
            <p:nvPr/>
          </p:nvSpPr>
          <p:spPr bwMode="auto">
            <a:xfrm rot="20700000">
              <a:off x="848430" y="4002276"/>
              <a:ext cx="141069" cy="304060"/>
            </a:xfrm>
            <a:prstGeom prst="rect">
              <a:avLst/>
            </a:prstGeom>
            <a:solidFill>
              <a:schemeClr val="bg1"/>
            </a:solidFill>
            <a:ln w="38100">
              <a:solidFill>
                <a:schemeClr val="tx1"/>
              </a:solidFill>
              <a:miter lim="800000"/>
              <a:headEnd/>
              <a:tailEnd/>
            </a:ln>
          </p:spPr>
          <p:txBody>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92" name="矩形 14345">
              <a:extLst>
                <a:ext uri="{FF2B5EF4-FFF2-40B4-BE49-F238E27FC236}">
                  <a16:creationId xmlns:a16="http://schemas.microsoft.com/office/drawing/2014/main" id="{0924F559-FA98-4606-8D0F-061CC012AA54}"/>
                </a:ext>
              </a:extLst>
            </p:cNvPr>
            <p:cNvSpPr>
              <a:spLocks noChangeArrowheads="1"/>
            </p:cNvSpPr>
            <p:nvPr/>
          </p:nvSpPr>
          <p:spPr bwMode="auto">
            <a:xfrm rot="20700000">
              <a:off x="989499" y="4407689"/>
              <a:ext cx="141069" cy="304060"/>
            </a:xfrm>
            <a:prstGeom prst="rect">
              <a:avLst/>
            </a:prstGeom>
            <a:solidFill>
              <a:schemeClr val="bg1"/>
            </a:solidFill>
            <a:ln w="38100">
              <a:solidFill>
                <a:schemeClr val="tx1"/>
              </a:solidFill>
              <a:miter lim="800000"/>
              <a:headEnd/>
              <a:tailEnd/>
            </a:ln>
          </p:spPr>
          <p:txBody>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93" name="矩形 14346">
              <a:extLst>
                <a:ext uri="{FF2B5EF4-FFF2-40B4-BE49-F238E27FC236}">
                  <a16:creationId xmlns:a16="http://schemas.microsoft.com/office/drawing/2014/main" id="{05C7CA15-CF63-4E72-8813-38898A915771}"/>
                </a:ext>
              </a:extLst>
            </p:cNvPr>
            <p:cNvSpPr>
              <a:spLocks noChangeArrowheads="1"/>
            </p:cNvSpPr>
            <p:nvPr/>
          </p:nvSpPr>
          <p:spPr bwMode="auto">
            <a:xfrm rot="900000">
              <a:off x="5362639" y="3765785"/>
              <a:ext cx="47023" cy="979748"/>
            </a:xfrm>
            <a:prstGeom prst="rect">
              <a:avLst/>
            </a:prstGeom>
            <a:solidFill>
              <a:schemeClr val="bg1"/>
            </a:solidFill>
            <a:ln w="38100">
              <a:solidFill>
                <a:schemeClr val="tx1"/>
              </a:solidFill>
              <a:miter lim="800000"/>
              <a:headEnd/>
              <a:tailEnd/>
            </a:ln>
          </p:spPr>
          <p:txBody>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94" name="直接连接符 14347">
              <a:extLst>
                <a:ext uri="{FF2B5EF4-FFF2-40B4-BE49-F238E27FC236}">
                  <a16:creationId xmlns:a16="http://schemas.microsoft.com/office/drawing/2014/main" id="{1F8D0FC0-EBF8-4F6D-A8B2-C2683C165E44}"/>
                </a:ext>
              </a:extLst>
            </p:cNvPr>
            <p:cNvSpPr>
              <a:spLocks noChangeShapeType="1"/>
            </p:cNvSpPr>
            <p:nvPr/>
          </p:nvSpPr>
          <p:spPr bwMode="auto">
            <a:xfrm flipV="1">
              <a:off x="1036522" y="4002276"/>
              <a:ext cx="611299" cy="37162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 name="直接连接符 14348">
              <a:extLst>
                <a:ext uri="{FF2B5EF4-FFF2-40B4-BE49-F238E27FC236}">
                  <a16:creationId xmlns:a16="http://schemas.microsoft.com/office/drawing/2014/main" id="{18321020-E8DE-41C5-B7FE-F9667C0190E1}"/>
                </a:ext>
              </a:extLst>
            </p:cNvPr>
            <p:cNvSpPr>
              <a:spLocks noChangeShapeType="1"/>
            </p:cNvSpPr>
            <p:nvPr/>
          </p:nvSpPr>
          <p:spPr bwMode="auto">
            <a:xfrm>
              <a:off x="1036522" y="4373904"/>
              <a:ext cx="752368" cy="337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 name="直接连接符 14349">
              <a:extLst>
                <a:ext uri="{FF2B5EF4-FFF2-40B4-BE49-F238E27FC236}">
                  <a16:creationId xmlns:a16="http://schemas.microsoft.com/office/drawing/2014/main" id="{28A9F264-BC23-4251-9BFB-59E2F11361DE}"/>
                </a:ext>
              </a:extLst>
            </p:cNvPr>
            <p:cNvSpPr>
              <a:spLocks noChangeShapeType="1"/>
            </p:cNvSpPr>
            <p:nvPr/>
          </p:nvSpPr>
          <p:spPr bwMode="auto">
            <a:xfrm flipV="1">
              <a:off x="1929959" y="4238767"/>
              <a:ext cx="893437" cy="16892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 name="直接连接符 14350">
              <a:extLst>
                <a:ext uri="{FF2B5EF4-FFF2-40B4-BE49-F238E27FC236}">
                  <a16:creationId xmlns:a16="http://schemas.microsoft.com/office/drawing/2014/main" id="{2FEA9612-ED47-42B9-ACFD-F44634B29C95}"/>
                </a:ext>
              </a:extLst>
            </p:cNvPr>
            <p:cNvSpPr>
              <a:spLocks noChangeShapeType="1"/>
            </p:cNvSpPr>
            <p:nvPr/>
          </p:nvSpPr>
          <p:spPr bwMode="auto">
            <a:xfrm flipV="1">
              <a:off x="1788890" y="3765785"/>
              <a:ext cx="1363667" cy="20270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 name="直接连接符 14351">
              <a:extLst>
                <a:ext uri="{FF2B5EF4-FFF2-40B4-BE49-F238E27FC236}">
                  <a16:creationId xmlns:a16="http://schemas.microsoft.com/office/drawing/2014/main" id="{63F9BC82-6C84-4ABC-A663-3199343E2CA9}"/>
                </a:ext>
              </a:extLst>
            </p:cNvPr>
            <p:cNvSpPr>
              <a:spLocks noChangeShapeType="1"/>
            </p:cNvSpPr>
            <p:nvPr/>
          </p:nvSpPr>
          <p:spPr bwMode="auto">
            <a:xfrm>
              <a:off x="3152558" y="3765785"/>
              <a:ext cx="1880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 name="直接连接符 14352">
              <a:extLst>
                <a:ext uri="{FF2B5EF4-FFF2-40B4-BE49-F238E27FC236}">
                  <a16:creationId xmlns:a16="http://schemas.microsoft.com/office/drawing/2014/main" id="{009C11D3-1CAD-4592-9BA8-4B131520AC54}"/>
                </a:ext>
              </a:extLst>
            </p:cNvPr>
            <p:cNvSpPr>
              <a:spLocks noChangeShapeType="1"/>
            </p:cNvSpPr>
            <p:nvPr/>
          </p:nvSpPr>
          <p:spPr bwMode="auto">
            <a:xfrm>
              <a:off x="2823396" y="4238767"/>
              <a:ext cx="84641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0" name="直接连接符 14353">
              <a:extLst>
                <a:ext uri="{FF2B5EF4-FFF2-40B4-BE49-F238E27FC236}">
                  <a16:creationId xmlns:a16="http://schemas.microsoft.com/office/drawing/2014/main" id="{F48039C1-DF3C-4A85-AA79-674B0F484429}"/>
                </a:ext>
              </a:extLst>
            </p:cNvPr>
            <p:cNvSpPr>
              <a:spLocks noChangeShapeType="1"/>
            </p:cNvSpPr>
            <p:nvPr/>
          </p:nvSpPr>
          <p:spPr bwMode="auto">
            <a:xfrm>
              <a:off x="3340650" y="3765785"/>
              <a:ext cx="1316644" cy="16892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 name="直接连接符 14354">
              <a:extLst>
                <a:ext uri="{FF2B5EF4-FFF2-40B4-BE49-F238E27FC236}">
                  <a16:creationId xmlns:a16="http://schemas.microsoft.com/office/drawing/2014/main" id="{A667D617-3255-466F-90B0-15CD983EAC58}"/>
                </a:ext>
              </a:extLst>
            </p:cNvPr>
            <p:cNvSpPr>
              <a:spLocks noChangeShapeType="1"/>
            </p:cNvSpPr>
            <p:nvPr/>
          </p:nvSpPr>
          <p:spPr bwMode="auto">
            <a:xfrm>
              <a:off x="3669811" y="4238767"/>
              <a:ext cx="846414" cy="10135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 name="直接连接符 14355">
              <a:extLst>
                <a:ext uri="{FF2B5EF4-FFF2-40B4-BE49-F238E27FC236}">
                  <a16:creationId xmlns:a16="http://schemas.microsoft.com/office/drawing/2014/main" id="{8196548D-7C47-41B6-87E1-7E13EAA795CD}"/>
                </a:ext>
              </a:extLst>
            </p:cNvPr>
            <p:cNvSpPr>
              <a:spLocks noChangeShapeType="1"/>
            </p:cNvSpPr>
            <p:nvPr/>
          </p:nvSpPr>
          <p:spPr bwMode="auto">
            <a:xfrm>
              <a:off x="4751340" y="3968491"/>
              <a:ext cx="564276" cy="3378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 name="直接连接符 14356">
              <a:extLst>
                <a:ext uri="{FF2B5EF4-FFF2-40B4-BE49-F238E27FC236}">
                  <a16:creationId xmlns:a16="http://schemas.microsoft.com/office/drawing/2014/main" id="{C1B9D9DD-3CB6-49F7-9B39-1C4E8577CAA4}"/>
                </a:ext>
              </a:extLst>
            </p:cNvPr>
            <p:cNvSpPr>
              <a:spLocks noChangeShapeType="1"/>
            </p:cNvSpPr>
            <p:nvPr/>
          </p:nvSpPr>
          <p:spPr bwMode="auto">
            <a:xfrm flipV="1">
              <a:off x="4610271" y="4306335"/>
              <a:ext cx="752368" cy="6756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 name="直接连接符 14357">
              <a:extLst>
                <a:ext uri="{FF2B5EF4-FFF2-40B4-BE49-F238E27FC236}">
                  <a16:creationId xmlns:a16="http://schemas.microsoft.com/office/drawing/2014/main" id="{B9F4A19E-685B-4BCF-8051-C482B209D7E8}"/>
                </a:ext>
              </a:extLst>
            </p:cNvPr>
            <p:cNvSpPr>
              <a:spLocks noChangeShapeType="1"/>
            </p:cNvSpPr>
            <p:nvPr/>
          </p:nvSpPr>
          <p:spPr bwMode="auto">
            <a:xfrm>
              <a:off x="3152558" y="3765785"/>
              <a:ext cx="188092" cy="33784"/>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 name="直接连接符 14358">
              <a:extLst>
                <a:ext uri="{FF2B5EF4-FFF2-40B4-BE49-F238E27FC236}">
                  <a16:creationId xmlns:a16="http://schemas.microsoft.com/office/drawing/2014/main" id="{4F805866-73E6-4A72-B109-A8C623F83652}"/>
                </a:ext>
              </a:extLst>
            </p:cNvPr>
            <p:cNvSpPr>
              <a:spLocks noChangeShapeType="1"/>
            </p:cNvSpPr>
            <p:nvPr/>
          </p:nvSpPr>
          <p:spPr bwMode="auto">
            <a:xfrm>
              <a:off x="2870419" y="4238767"/>
              <a:ext cx="799391" cy="67569"/>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 name="直接连接符 14359">
              <a:extLst>
                <a:ext uri="{FF2B5EF4-FFF2-40B4-BE49-F238E27FC236}">
                  <a16:creationId xmlns:a16="http://schemas.microsoft.com/office/drawing/2014/main" id="{5135EB71-634F-434E-88E1-E5DC6105A874}"/>
                </a:ext>
              </a:extLst>
            </p:cNvPr>
            <p:cNvSpPr>
              <a:spLocks noChangeShapeType="1"/>
            </p:cNvSpPr>
            <p:nvPr/>
          </p:nvSpPr>
          <p:spPr bwMode="auto">
            <a:xfrm>
              <a:off x="3340650" y="3799569"/>
              <a:ext cx="1269621" cy="202707"/>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 name="直接连接符 14360">
              <a:extLst>
                <a:ext uri="{FF2B5EF4-FFF2-40B4-BE49-F238E27FC236}">
                  <a16:creationId xmlns:a16="http://schemas.microsoft.com/office/drawing/2014/main" id="{146A5291-F30E-43D2-A1A3-814EA8D59914}"/>
                </a:ext>
              </a:extLst>
            </p:cNvPr>
            <p:cNvSpPr>
              <a:spLocks noChangeShapeType="1"/>
            </p:cNvSpPr>
            <p:nvPr/>
          </p:nvSpPr>
          <p:spPr bwMode="auto">
            <a:xfrm>
              <a:off x="3716834" y="4306335"/>
              <a:ext cx="799391" cy="13513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 name="直接连接符 14361">
              <a:extLst>
                <a:ext uri="{FF2B5EF4-FFF2-40B4-BE49-F238E27FC236}">
                  <a16:creationId xmlns:a16="http://schemas.microsoft.com/office/drawing/2014/main" id="{58D092F3-17DC-4640-9249-2C484DFAF2BF}"/>
                </a:ext>
              </a:extLst>
            </p:cNvPr>
            <p:cNvSpPr>
              <a:spLocks noChangeShapeType="1"/>
            </p:cNvSpPr>
            <p:nvPr/>
          </p:nvSpPr>
          <p:spPr bwMode="auto">
            <a:xfrm>
              <a:off x="4563248" y="4441473"/>
              <a:ext cx="705345" cy="33784"/>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9" name="直接连接符 14362">
              <a:extLst>
                <a:ext uri="{FF2B5EF4-FFF2-40B4-BE49-F238E27FC236}">
                  <a16:creationId xmlns:a16="http://schemas.microsoft.com/office/drawing/2014/main" id="{5C7FDBE1-47D7-4C4A-9EBE-3100678B865E}"/>
                </a:ext>
              </a:extLst>
            </p:cNvPr>
            <p:cNvSpPr>
              <a:spLocks noChangeShapeType="1"/>
            </p:cNvSpPr>
            <p:nvPr/>
          </p:nvSpPr>
          <p:spPr bwMode="auto">
            <a:xfrm>
              <a:off x="4751340" y="4036060"/>
              <a:ext cx="517253" cy="43919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 name="文本框 14363">
              <a:extLst>
                <a:ext uri="{FF2B5EF4-FFF2-40B4-BE49-F238E27FC236}">
                  <a16:creationId xmlns:a16="http://schemas.microsoft.com/office/drawing/2014/main" id="{9A2300AC-208A-4AB8-A38C-1ED28D931DB3}"/>
                </a:ext>
              </a:extLst>
            </p:cNvPr>
            <p:cNvSpPr txBox="1">
              <a:spLocks noChangeArrowheads="1"/>
            </p:cNvSpPr>
            <p:nvPr/>
          </p:nvSpPr>
          <p:spPr bwMode="auto">
            <a:xfrm>
              <a:off x="608365" y="4783978"/>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r>
                <a:rPr lang="zh-CN" altLang="en-US" sz="1400" b="1">
                  <a:latin typeface="Times New Roman" panose="02020603050405020304" pitchFamily="18" charset="0"/>
                  <a:ea typeface="黑体" panose="02010609060101010101" pitchFamily="49" charset="-122"/>
                </a:rPr>
                <a:t>入射狭缝</a:t>
              </a:r>
            </a:p>
          </p:txBody>
        </p:sp>
        <p:sp>
          <p:nvSpPr>
            <p:cNvPr id="51" name="文本框 14364">
              <a:extLst>
                <a:ext uri="{FF2B5EF4-FFF2-40B4-BE49-F238E27FC236}">
                  <a16:creationId xmlns:a16="http://schemas.microsoft.com/office/drawing/2014/main" id="{BF2B27BF-2FD2-438B-AB5F-81DECEB43B6E}"/>
                </a:ext>
              </a:extLst>
            </p:cNvPr>
            <p:cNvSpPr txBox="1">
              <a:spLocks noChangeArrowheads="1"/>
            </p:cNvSpPr>
            <p:nvPr/>
          </p:nvSpPr>
          <p:spPr bwMode="auto">
            <a:xfrm>
              <a:off x="1628640" y="4745533"/>
              <a:ext cx="10202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latin typeface="Times New Roman" panose="02020603050405020304" pitchFamily="18" charset="0"/>
                  <a:ea typeface="黑体" panose="02010609060101010101" pitchFamily="49" charset="-122"/>
                </a:rPr>
                <a:t>准直透镜</a:t>
              </a:r>
            </a:p>
          </p:txBody>
        </p:sp>
        <p:sp>
          <p:nvSpPr>
            <p:cNvPr id="65" name="文本框 14365">
              <a:extLst>
                <a:ext uri="{FF2B5EF4-FFF2-40B4-BE49-F238E27FC236}">
                  <a16:creationId xmlns:a16="http://schemas.microsoft.com/office/drawing/2014/main" id="{7E29667A-C536-4BE1-AAF2-CA091E3E7EE0}"/>
                </a:ext>
              </a:extLst>
            </p:cNvPr>
            <p:cNvSpPr txBox="1">
              <a:spLocks noChangeArrowheads="1"/>
            </p:cNvSpPr>
            <p:nvPr/>
          </p:nvSpPr>
          <p:spPr bwMode="auto">
            <a:xfrm>
              <a:off x="2981506" y="4707089"/>
              <a:ext cx="5702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latin typeface="Times New Roman" panose="02020603050405020304" pitchFamily="18" charset="0"/>
                  <a:ea typeface="黑体" panose="02010609060101010101" pitchFamily="49" charset="-122"/>
                </a:rPr>
                <a:t>棱镜</a:t>
              </a:r>
            </a:p>
          </p:txBody>
        </p:sp>
        <p:sp>
          <p:nvSpPr>
            <p:cNvPr id="68" name="文本框 14366">
              <a:extLst>
                <a:ext uri="{FF2B5EF4-FFF2-40B4-BE49-F238E27FC236}">
                  <a16:creationId xmlns:a16="http://schemas.microsoft.com/office/drawing/2014/main" id="{D2B4C55E-E2D2-4A69-B22E-15B6E7A869B6}"/>
                </a:ext>
              </a:extLst>
            </p:cNvPr>
            <p:cNvSpPr txBox="1">
              <a:spLocks noChangeArrowheads="1"/>
            </p:cNvSpPr>
            <p:nvPr/>
          </p:nvSpPr>
          <p:spPr bwMode="auto">
            <a:xfrm>
              <a:off x="3909256" y="4707089"/>
              <a:ext cx="9002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latin typeface="Times New Roman" panose="02020603050405020304" pitchFamily="18" charset="0"/>
                  <a:ea typeface="黑体" panose="02010609060101010101" pitchFamily="49" charset="-122"/>
                </a:rPr>
                <a:t>聚焦透镜</a:t>
              </a:r>
            </a:p>
          </p:txBody>
        </p:sp>
        <p:sp>
          <p:nvSpPr>
            <p:cNvPr id="70" name="文本框 14367">
              <a:extLst>
                <a:ext uri="{FF2B5EF4-FFF2-40B4-BE49-F238E27FC236}">
                  <a16:creationId xmlns:a16="http://schemas.microsoft.com/office/drawing/2014/main" id="{7B7B1F5D-2B7B-4BCF-81CF-37CC581B3317}"/>
                </a:ext>
              </a:extLst>
            </p:cNvPr>
            <p:cNvSpPr txBox="1">
              <a:spLocks noChangeArrowheads="1"/>
            </p:cNvSpPr>
            <p:nvPr/>
          </p:nvSpPr>
          <p:spPr bwMode="auto">
            <a:xfrm>
              <a:off x="4842008" y="4707089"/>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latin typeface="Times New Roman" panose="02020603050405020304" pitchFamily="18" charset="0"/>
                  <a:ea typeface="黑体" panose="02010609060101010101" pitchFamily="49" charset="-122"/>
                </a:rPr>
                <a:t>出射狭缝</a:t>
              </a:r>
            </a:p>
          </p:txBody>
        </p:sp>
        <p:sp>
          <p:nvSpPr>
            <p:cNvPr id="78" name="文本框 14368">
              <a:extLst>
                <a:ext uri="{FF2B5EF4-FFF2-40B4-BE49-F238E27FC236}">
                  <a16:creationId xmlns:a16="http://schemas.microsoft.com/office/drawing/2014/main" id="{320A7E6F-2E6F-49AE-915E-93ABF742683B}"/>
                </a:ext>
              </a:extLst>
            </p:cNvPr>
            <p:cNvSpPr txBox="1">
              <a:spLocks noChangeArrowheads="1"/>
            </p:cNvSpPr>
            <p:nvPr/>
          </p:nvSpPr>
          <p:spPr bwMode="auto">
            <a:xfrm>
              <a:off x="368300" y="4284201"/>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latin typeface="Times New Roman" panose="02020603050405020304" pitchFamily="18" charset="0"/>
                  <a:ea typeface="黑体" panose="02010609060101010101" pitchFamily="49" charset="-122"/>
                </a:rPr>
                <a:t>白光</a:t>
              </a:r>
            </a:p>
          </p:txBody>
        </p:sp>
        <p:sp>
          <p:nvSpPr>
            <p:cNvPr id="79" name="文本框 14369">
              <a:extLst>
                <a:ext uri="{FF2B5EF4-FFF2-40B4-BE49-F238E27FC236}">
                  <a16:creationId xmlns:a16="http://schemas.microsoft.com/office/drawing/2014/main" id="{E94CCA4C-9615-4E5A-84F6-CE112CD4D5EE}"/>
                </a:ext>
              </a:extLst>
            </p:cNvPr>
            <p:cNvSpPr txBox="1">
              <a:spLocks noChangeArrowheads="1"/>
            </p:cNvSpPr>
            <p:nvPr/>
          </p:nvSpPr>
          <p:spPr bwMode="auto">
            <a:xfrm rot="900000">
              <a:off x="5544521" y="3730251"/>
              <a:ext cx="3642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rgbClr val="FF0000"/>
                  </a:solidFill>
                  <a:latin typeface="Times New Roman" panose="02020603050405020304" pitchFamily="18" charset="0"/>
                  <a:ea typeface="黑体" panose="02010609060101010101" pitchFamily="49" charset="-122"/>
                </a:rPr>
                <a:t>红</a:t>
              </a:r>
            </a:p>
          </p:txBody>
        </p:sp>
        <p:sp>
          <p:nvSpPr>
            <p:cNvPr id="82" name="文本框 14370">
              <a:extLst>
                <a:ext uri="{FF2B5EF4-FFF2-40B4-BE49-F238E27FC236}">
                  <a16:creationId xmlns:a16="http://schemas.microsoft.com/office/drawing/2014/main" id="{6CA17BA4-C46F-46B3-9994-679D65652118}"/>
                </a:ext>
              </a:extLst>
            </p:cNvPr>
            <p:cNvSpPr txBox="1">
              <a:spLocks noChangeArrowheads="1"/>
            </p:cNvSpPr>
            <p:nvPr/>
          </p:nvSpPr>
          <p:spPr bwMode="auto">
            <a:xfrm rot="900000">
              <a:off x="5270697" y="4376596"/>
              <a:ext cx="3642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rgbClr val="CC00CC"/>
                  </a:solidFill>
                  <a:latin typeface="Times New Roman" panose="02020603050405020304" pitchFamily="18" charset="0"/>
                  <a:ea typeface="黑体" panose="02010609060101010101" pitchFamily="49" charset="-122"/>
                </a:rPr>
                <a:t>紫</a:t>
              </a:r>
            </a:p>
          </p:txBody>
        </p:sp>
        <p:sp>
          <p:nvSpPr>
            <p:cNvPr id="83" name="直接连接符 14371">
              <a:extLst>
                <a:ext uri="{FF2B5EF4-FFF2-40B4-BE49-F238E27FC236}">
                  <a16:creationId xmlns:a16="http://schemas.microsoft.com/office/drawing/2014/main" id="{7DD01A93-D7FD-40ED-937F-FAAC2CB0AC63}"/>
                </a:ext>
              </a:extLst>
            </p:cNvPr>
            <p:cNvSpPr>
              <a:spLocks noChangeShapeType="1"/>
            </p:cNvSpPr>
            <p:nvPr/>
          </p:nvSpPr>
          <p:spPr bwMode="auto">
            <a:xfrm flipH="1">
              <a:off x="5469678" y="3976646"/>
              <a:ext cx="180049" cy="46133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84" name="文本框 14372">
              <a:extLst>
                <a:ext uri="{FF2B5EF4-FFF2-40B4-BE49-F238E27FC236}">
                  <a16:creationId xmlns:a16="http://schemas.microsoft.com/office/drawing/2014/main" id="{45D7366A-6556-45FE-AC9B-852F2134099E}"/>
                </a:ext>
              </a:extLst>
            </p:cNvPr>
            <p:cNvSpPr txBox="1">
              <a:spLocks noChangeArrowheads="1"/>
            </p:cNvSpPr>
            <p:nvPr/>
          </p:nvSpPr>
          <p:spPr bwMode="auto">
            <a:xfrm>
              <a:off x="5049564" y="3861313"/>
              <a:ext cx="4801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400" b="1" i="1">
                  <a:latin typeface="黑体" panose="02010609060101010101" pitchFamily="49" charset="-122"/>
                  <a:ea typeface="黑体" panose="02010609060101010101" pitchFamily="49" charset="-122"/>
                </a:rPr>
                <a:t>λ</a:t>
              </a:r>
              <a:r>
                <a:rPr lang="en-US" altLang="zh-CN" sz="1400" b="1" baseline="-18000">
                  <a:latin typeface="黑体" panose="02010609060101010101" pitchFamily="49" charset="-122"/>
                  <a:ea typeface="黑体" panose="02010609060101010101" pitchFamily="49" charset="-122"/>
                </a:rPr>
                <a:t>1</a:t>
              </a:r>
            </a:p>
          </p:txBody>
        </p:sp>
        <p:sp>
          <p:nvSpPr>
            <p:cNvPr id="85" name="文本框 14373">
              <a:extLst>
                <a:ext uri="{FF2B5EF4-FFF2-40B4-BE49-F238E27FC236}">
                  <a16:creationId xmlns:a16="http://schemas.microsoft.com/office/drawing/2014/main" id="{5CEB25C4-AEAF-4E9D-ADE4-0F55E46AAF87}"/>
                </a:ext>
              </a:extLst>
            </p:cNvPr>
            <p:cNvSpPr txBox="1">
              <a:spLocks noChangeArrowheads="1"/>
            </p:cNvSpPr>
            <p:nvPr/>
          </p:nvSpPr>
          <p:spPr bwMode="auto">
            <a:xfrm>
              <a:off x="4689467" y="4514867"/>
              <a:ext cx="420113" cy="77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400" b="1" i="1" dirty="0">
                  <a:latin typeface="黑体" panose="02010609060101010101" pitchFamily="49" charset="-122"/>
                  <a:ea typeface="黑体" panose="02010609060101010101" pitchFamily="49" charset="-122"/>
                </a:rPr>
                <a:t>λ</a:t>
              </a:r>
              <a:r>
                <a:rPr lang="en-US" altLang="zh-CN" sz="1400" b="1" baseline="-18000" dirty="0">
                  <a:latin typeface="黑体" panose="02010609060101010101" pitchFamily="49" charset="-122"/>
                  <a:ea typeface="黑体" panose="02010609060101010101" pitchFamily="49" charset="-122"/>
                </a:rPr>
                <a:t>2</a:t>
              </a:r>
            </a:p>
            <a:p>
              <a:pPr eaLnBrk="1" hangingPunct="1">
                <a:spcBef>
                  <a:spcPct val="50000"/>
                </a:spcBef>
              </a:pPr>
              <a:endParaRPr lang="en-US" altLang="zh-CN" sz="1400" b="1" dirty="0">
                <a:latin typeface="Times New Roman" panose="02020603050405020304" pitchFamily="18" charset="0"/>
              </a:endParaRPr>
            </a:p>
          </p:txBody>
        </p:sp>
        <p:sp>
          <p:nvSpPr>
            <p:cNvPr id="86" name="直接连接符 14374">
              <a:extLst>
                <a:ext uri="{FF2B5EF4-FFF2-40B4-BE49-F238E27FC236}">
                  <a16:creationId xmlns:a16="http://schemas.microsoft.com/office/drawing/2014/main" id="{6853DF8E-B533-46E7-BA78-36162C5CD7FB}"/>
                </a:ext>
              </a:extLst>
            </p:cNvPr>
            <p:cNvSpPr>
              <a:spLocks noChangeShapeType="1"/>
            </p:cNvSpPr>
            <p:nvPr/>
          </p:nvSpPr>
          <p:spPr bwMode="auto">
            <a:xfrm flipV="1">
              <a:off x="4989548" y="4514867"/>
              <a:ext cx="240065" cy="76889"/>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87" name="直接连接符 14375">
              <a:extLst>
                <a:ext uri="{FF2B5EF4-FFF2-40B4-BE49-F238E27FC236}">
                  <a16:creationId xmlns:a16="http://schemas.microsoft.com/office/drawing/2014/main" id="{ED8207FE-AC57-4D02-95BF-D594F410FC17}"/>
                </a:ext>
              </a:extLst>
            </p:cNvPr>
            <p:cNvSpPr>
              <a:spLocks noChangeShapeType="1"/>
            </p:cNvSpPr>
            <p:nvPr/>
          </p:nvSpPr>
          <p:spPr bwMode="auto">
            <a:xfrm>
              <a:off x="5229613" y="4053535"/>
              <a:ext cx="60016" cy="230666"/>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grpSp>
      <p:grpSp>
        <p:nvGrpSpPr>
          <p:cNvPr id="111" name="组合 15363">
            <a:extLst>
              <a:ext uri="{FF2B5EF4-FFF2-40B4-BE49-F238E27FC236}">
                <a16:creationId xmlns:a16="http://schemas.microsoft.com/office/drawing/2014/main" id="{2CD852E2-C516-4A6A-8C4F-A2FACDEE3601}"/>
              </a:ext>
            </a:extLst>
          </p:cNvPr>
          <p:cNvGrpSpPr>
            <a:grpSpLocks/>
          </p:cNvGrpSpPr>
          <p:nvPr/>
        </p:nvGrpSpPr>
        <p:grpSpPr bwMode="auto">
          <a:xfrm>
            <a:off x="8216900" y="2504159"/>
            <a:ext cx="2437498" cy="3209510"/>
            <a:chOff x="0" y="0"/>
            <a:chExt cx="2400" cy="3042"/>
          </a:xfrm>
        </p:grpSpPr>
        <p:sp>
          <p:nvSpPr>
            <p:cNvPr id="113" name="椭圆 15364">
              <a:extLst>
                <a:ext uri="{FF2B5EF4-FFF2-40B4-BE49-F238E27FC236}">
                  <a16:creationId xmlns:a16="http://schemas.microsoft.com/office/drawing/2014/main" id="{6395B450-522A-4FE3-A639-2AE0DC067FA6}"/>
                </a:ext>
              </a:extLst>
            </p:cNvPr>
            <p:cNvSpPr>
              <a:spLocks noChangeArrowheads="1"/>
            </p:cNvSpPr>
            <p:nvPr/>
          </p:nvSpPr>
          <p:spPr bwMode="auto">
            <a:xfrm>
              <a:off x="816" y="720"/>
              <a:ext cx="288" cy="1584"/>
            </a:xfrm>
            <a:prstGeom prst="ellipse">
              <a:avLst/>
            </a:prstGeom>
            <a:solidFill>
              <a:srgbClr val="3399FF"/>
            </a:solidFill>
            <a:ln w="9525">
              <a:solidFill>
                <a:schemeClr val="tx1"/>
              </a:solidFill>
              <a:round/>
              <a:headEnd/>
              <a:tailEnd/>
            </a:ln>
          </p:spPr>
          <p:txBody>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p>
          </p:txBody>
        </p:sp>
        <p:sp>
          <p:nvSpPr>
            <p:cNvPr id="114" name="直接连接符 15365">
              <a:extLst>
                <a:ext uri="{FF2B5EF4-FFF2-40B4-BE49-F238E27FC236}">
                  <a16:creationId xmlns:a16="http://schemas.microsoft.com/office/drawing/2014/main" id="{6B331C19-2C3A-4316-9FBE-9DAAB41A9F36}"/>
                </a:ext>
              </a:extLst>
            </p:cNvPr>
            <p:cNvSpPr>
              <a:spLocks noChangeShapeType="1"/>
            </p:cNvSpPr>
            <p:nvPr/>
          </p:nvSpPr>
          <p:spPr bwMode="auto">
            <a:xfrm>
              <a:off x="432" y="576"/>
              <a:ext cx="0" cy="1872"/>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1400"/>
            </a:p>
          </p:txBody>
        </p:sp>
        <p:sp>
          <p:nvSpPr>
            <p:cNvPr id="115" name="矩形 15366">
              <a:extLst>
                <a:ext uri="{FF2B5EF4-FFF2-40B4-BE49-F238E27FC236}">
                  <a16:creationId xmlns:a16="http://schemas.microsoft.com/office/drawing/2014/main" id="{B4AA74AB-EA67-4F9F-8B1C-D19DABCF738D}"/>
                </a:ext>
              </a:extLst>
            </p:cNvPr>
            <p:cNvSpPr>
              <a:spLocks noChangeArrowheads="1"/>
            </p:cNvSpPr>
            <p:nvPr/>
          </p:nvSpPr>
          <p:spPr bwMode="auto">
            <a:xfrm>
              <a:off x="1776" y="528"/>
              <a:ext cx="48" cy="432"/>
            </a:xfrm>
            <a:prstGeom prst="rect">
              <a:avLst/>
            </a:prstGeom>
            <a:solidFill>
              <a:schemeClr val="accent1"/>
            </a:solidFill>
            <a:ln w="9525">
              <a:solidFill>
                <a:schemeClr val="tx1"/>
              </a:solidFill>
              <a:miter lim="800000"/>
              <a:headEnd/>
              <a:tailEnd/>
            </a:ln>
          </p:spPr>
          <p:txBody>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p>
          </p:txBody>
        </p:sp>
        <p:sp>
          <p:nvSpPr>
            <p:cNvPr id="116" name="矩形 15367">
              <a:extLst>
                <a:ext uri="{FF2B5EF4-FFF2-40B4-BE49-F238E27FC236}">
                  <a16:creationId xmlns:a16="http://schemas.microsoft.com/office/drawing/2014/main" id="{FED53012-5ADE-423B-859C-D5950D6FA9AB}"/>
                </a:ext>
              </a:extLst>
            </p:cNvPr>
            <p:cNvSpPr>
              <a:spLocks noChangeArrowheads="1"/>
            </p:cNvSpPr>
            <p:nvPr/>
          </p:nvSpPr>
          <p:spPr bwMode="auto">
            <a:xfrm>
              <a:off x="1776" y="1056"/>
              <a:ext cx="48" cy="720"/>
            </a:xfrm>
            <a:prstGeom prst="rect">
              <a:avLst/>
            </a:prstGeom>
            <a:solidFill>
              <a:schemeClr val="accent1"/>
            </a:solidFill>
            <a:ln w="9525">
              <a:solidFill>
                <a:schemeClr val="tx1"/>
              </a:solidFill>
              <a:miter lim="800000"/>
              <a:headEnd/>
              <a:tailEnd/>
            </a:ln>
          </p:spPr>
          <p:txBody>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p>
          </p:txBody>
        </p:sp>
        <p:sp>
          <p:nvSpPr>
            <p:cNvPr id="117" name="矩形 15368">
              <a:extLst>
                <a:ext uri="{FF2B5EF4-FFF2-40B4-BE49-F238E27FC236}">
                  <a16:creationId xmlns:a16="http://schemas.microsoft.com/office/drawing/2014/main" id="{60C17498-5C26-483F-84D9-8D237D15341A}"/>
                </a:ext>
              </a:extLst>
            </p:cNvPr>
            <p:cNvSpPr>
              <a:spLocks noChangeArrowheads="1"/>
            </p:cNvSpPr>
            <p:nvPr/>
          </p:nvSpPr>
          <p:spPr bwMode="auto">
            <a:xfrm>
              <a:off x="1776" y="1872"/>
              <a:ext cx="48" cy="576"/>
            </a:xfrm>
            <a:prstGeom prst="rect">
              <a:avLst/>
            </a:prstGeom>
            <a:solidFill>
              <a:schemeClr val="accent1"/>
            </a:solidFill>
            <a:ln w="9525">
              <a:solidFill>
                <a:schemeClr val="tx1"/>
              </a:solidFill>
              <a:miter lim="800000"/>
              <a:headEnd/>
              <a:tailEnd/>
            </a:ln>
          </p:spPr>
          <p:txBody>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p>
          </p:txBody>
        </p:sp>
        <p:sp>
          <p:nvSpPr>
            <p:cNvPr id="118" name="直接连接符 15369">
              <a:extLst>
                <a:ext uri="{FF2B5EF4-FFF2-40B4-BE49-F238E27FC236}">
                  <a16:creationId xmlns:a16="http://schemas.microsoft.com/office/drawing/2014/main" id="{15CA05F4-CF79-4297-ACFA-0BD7D773139E}"/>
                </a:ext>
              </a:extLst>
            </p:cNvPr>
            <p:cNvSpPr>
              <a:spLocks noChangeShapeType="1"/>
            </p:cNvSpPr>
            <p:nvPr/>
          </p:nvSpPr>
          <p:spPr bwMode="auto">
            <a:xfrm>
              <a:off x="288" y="816"/>
              <a:ext cx="67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119" name="直接连接符 15370">
              <a:extLst>
                <a:ext uri="{FF2B5EF4-FFF2-40B4-BE49-F238E27FC236}">
                  <a16:creationId xmlns:a16="http://schemas.microsoft.com/office/drawing/2014/main" id="{67FEDFFD-E62F-4FDB-83C5-89645ADC34AB}"/>
                </a:ext>
              </a:extLst>
            </p:cNvPr>
            <p:cNvSpPr>
              <a:spLocks noChangeShapeType="1"/>
            </p:cNvSpPr>
            <p:nvPr/>
          </p:nvSpPr>
          <p:spPr bwMode="auto">
            <a:xfrm>
              <a:off x="960" y="816"/>
              <a:ext cx="816" cy="19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120" name="直接连接符 15371">
              <a:extLst>
                <a:ext uri="{FF2B5EF4-FFF2-40B4-BE49-F238E27FC236}">
                  <a16:creationId xmlns:a16="http://schemas.microsoft.com/office/drawing/2014/main" id="{B75A3BFA-A1CA-49A6-AD4C-41F02470F829}"/>
                </a:ext>
              </a:extLst>
            </p:cNvPr>
            <p:cNvSpPr>
              <a:spLocks noChangeShapeType="1"/>
            </p:cNvSpPr>
            <p:nvPr/>
          </p:nvSpPr>
          <p:spPr bwMode="auto">
            <a:xfrm>
              <a:off x="288" y="1008"/>
              <a:ext cx="72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121" name="直接连接符 15372">
              <a:extLst>
                <a:ext uri="{FF2B5EF4-FFF2-40B4-BE49-F238E27FC236}">
                  <a16:creationId xmlns:a16="http://schemas.microsoft.com/office/drawing/2014/main" id="{7201B220-84DB-4DE4-BDB6-F5822AE8FA25}"/>
                </a:ext>
              </a:extLst>
            </p:cNvPr>
            <p:cNvSpPr>
              <a:spLocks noChangeShapeType="1"/>
            </p:cNvSpPr>
            <p:nvPr/>
          </p:nvSpPr>
          <p:spPr bwMode="auto">
            <a:xfrm>
              <a:off x="1008" y="1008"/>
              <a:ext cx="768"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122" name="直接连接符 15373">
              <a:extLst>
                <a:ext uri="{FF2B5EF4-FFF2-40B4-BE49-F238E27FC236}">
                  <a16:creationId xmlns:a16="http://schemas.microsoft.com/office/drawing/2014/main" id="{5F9C7C96-F37E-4B1A-B63B-93BB4A9C6DC1}"/>
                </a:ext>
              </a:extLst>
            </p:cNvPr>
            <p:cNvSpPr>
              <a:spLocks noChangeShapeType="1"/>
            </p:cNvSpPr>
            <p:nvPr/>
          </p:nvSpPr>
          <p:spPr bwMode="auto">
            <a:xfrm>
              <a:off x="288" y="1248"/>
              <a:ext cx="67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123" name="直接连接符 15374">
              <a:extLst>
                <a:ext uri="{FF2B5EF4-FFF2-40B4-BE49-F238E27FC236}">
                  <a16:creationId xmlns:a16="http://schemas.microsoft.com/office/drawing/2014/main" id="{7B018037-2213-46A0-96D8-9677A5A090AF}"/>
                </a:ext>
              </a:extLst>
            </p:cNvPr>
            <p:cNvSpPr>
              <a:spLocks noChangeShapeType="1"/>
            </p:cNvSpPr>
            <p:nvPr/>
          </p:nvSpPr>
          <p:spPr bwMode="auto">
            <a:xfrm flipV="1">
              <a:off x="960" y="1008"/>
              <a:ext cx="864" cy="24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124" name="直接连接符 15375">
              <a:extLst>
                <a:ext uri="{FF2B5EF4-FFF2-40B4-BE49-F238E27FC236}">
                  <a16:creationId xmlns:a16="http://schemas.microsoft.com/office/drawing/2014/main" id="{3431CF06-64FB-44EA-B087-495C2C8D253B}"/>
                </a:ext>
              </a:extLst>
            </p:cNvPr>
            <p:cNvSpPr>
              <a:spLocks noChangeShapeType="1"/>
            </p:cNvSpPr>
            <p:nvPr/>
          </p:nvSpPr>
          <p:spPr bwMode="auto">
            <a:xfrm>
              <a:off x="288" y="1584"/>
              <a:ext cx="67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125" name="直接连接符 15376">
              <a:extLst>
                <a:ext uri="{FF2B5EF4-FFF2-40B4-BE49-F238E27FC236}">
                  <a16:creationId xmlns:a16="http://schemas.microsoft.com/office/drawing/2014/main" id="{439A4FCA-02E7-4697-BF2C-A174F6487628}"/>
                </a:ext>
              </a:extLst>
            </p:cNvPr>
            <p:cNvSpPr>
              <a:spLocks noChangeShapeType="1"/>
            </p:cNvSpPr>
            <p:nvPr/>
          </p:nvSpPr>
          <p:spPr bwMode="auto">
            <a:xfrm flipV="1">
              <a:off x="960" y="1008"/>
              <a:ext cx="864" cy="57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126" name="直接连接符 15377">
              <a:extLst>
                <a:ext uri="{FF2B5EF4-FFF2-40B4-BE49-F238E27FC236}">
                  <a16:creationId xmlns:a16="http://schemas.microsoft.com/office/drawing/2014/main" id="{03E0B10D-3EB2-46DF-ACB1-FB7A43F38685}"/>
                </a:ext>
              </a:extLst>
            </p:cNvPr>
            <p:cNvSpPr>
              <a:spLocks noChangeShapeType="1"/>
            </p:cNvSpPr>
            <p:nvPr/>
          </p:nvSpPr>
          <p:spPr bwMode="auto">
            <a:xfrm>
              <a:off x="288" y="1968"/>
              <a:ext cx="67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127" name="直接连接符 15378">
              <a:extLst>
                <a:ext uri="{FF2B5EF4-FFF2-40B4-BE49-F238E27FC236}">
                  <a16:creationId xmlns:a16="http://schemas.microsoft.com/office/drawing/2014/main" id="{5626CA12-06F5-4C0F-838B-E3394416F84C}"/>
                </a:ext>
              </a:extLst>
            </p:cNvPr>
            <p:cNvSpPr>
              <a:spLocks noChangeShapeType="1"/>
            </p:cNvSpPr>
            <p:nvPr/>
          </p:nvSpPr>
          <p:spPr bwMode="auto">
            <a:xfrm flipV="1">
              <a:off x="960" y="1008"/>
              <a:ext cx="816" cy="96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128" name="直接连接符 15379">
              <a:extLst>
                <a:ext uri="{FF2B5EF4-FFF2-40B4-BE49-F238E27FC236}">
                  <a16:creationId xmlns:a16="http://schemas.microsoft.com/office/drawing/2014/main" id="{5A3EBA31-8D2F-4834-9FF4-B5819A130C4E}"/>
                </a:ext>
              </a:extLst>
            </p:cNvPr>
            <p:cNvSpPr>
              <a:spLocks noChangeShapeType="1"/>
            </p:cNvSpPr>
            <p:nvPr/>
          </p:nvSpPr>
          <p:spPr bwMode="auto">
            <a:xfrm>
              <a:off x="336" y="2256"/>
              <a:ext cx="67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129" name="直接连接符 15380">
              <a:extLst>
                <a:ext uri="{FF2B5EF4-FFF2-40B4-BE49-F238E27FC236}">
                  <a16:creationId xmlns:a16="http://schemas.microsoft.com/office/drawing/2014/main" id="{94FB35AF-5A7C-4849-AE49-9958B5D59CF6}"/>
                </a:ext>
              </a:extLst>
            </p:cNvPr>
            <p:cNvSpPr>
              <a:spLocks noChangeShapeType="1"/>
            </p:cNvSpPr>
            <p:nvPr/>
          </p:nvSpPr>
          <p:spPr bwMode="auto">
            <a:xfrm flipV="1">
              <a:off x="1008" y="1008"/>
              <a:ext cx="768" cy="1248"/>
            </a:xfrm>
            <a:prstGeom prst="line">
              <a:avLst/>
            </a:prstGeom>
            <a:noFill/>
            <a:ln w="9525">
              <a:solidFill>
                <a:srgbClr val="CC00CC"/>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130" name="直接连接符 15381">
              <a:extLst>
                <a:ext uri="{FF2B5EF4-FFF2-40B4-BE49-F238E27FC236}">
                  <a16:creationId xmlns:a16="http://schemas.microsoft.com/office/drawing/2014/main" id="{A17D5A4D-44AD-4361-8956-1873351D019E}"/>
                </a:ext>
              </a:extLst>
            </p:cNvPr>
            <p:cNvSpPr>
              <a:spLocks noChangeShapeType="1"/>
            </p:cNvSpPr>
            <p:nvPr/>
          </p:nvSpPr>
          <p:spPr bwMode="auto">
            <a:xfrm>
              <a:off x="432" y="816"/>
              <a:ext cx="528" cy="96"/>
            </a:xfrm>
            <a:prstGeom prst="line">
              <a:avLst/>
            </a:prstGeom>
            <a:noFill/>
            <a:ln w="9525">
              <a:solidFill>
                <a:srgbClr val="CC00CC"/>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131" name="直接连接符 15382">
              <a:extLst>
                <a:ext uri="{FF2B5EF4-FFF2-40B4-BE49-F238E27FC236}">
                  <a16:creationId xmlns:a16="http://schemas.microsoft.com/office/drawing/2014/main" id="{1B4738B7-62BF-4D81-9910-B3B533F5D7F5}"/>
                </a:ext>
              </a:extLst>
            </p:cNvPr>
            <p:cNvSpPr>
              <a:spLocks noChangeShapeType="1"/>
            </p:cNvSpPr>
            <p:nvPr/>
          </p:nvSpPr>
          <p:spPr bwMode="auto">
            <a:xfrm>
              <a:off x="960" y="912"/>
              <a:ext cx="816" cy="912"/>
            </a:xfrm>
            <a:prstGeom prst="line">
              <a:avLst/>
            </a:prstGeom>
            <a:noFill/>
            <a:ln w="9525">
              <a:solidFill>
                <a:srgbClr val="CC00CC"/>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132" name="直接连接符 15383">
              <a:extLst>
                <a:ext uri="{FF2B5EF4-FFF2-40B4-BE49-F238E27FC236}">
                  <a16:creationId xmlns:a16="http://schemas.microsoft.com/office/drawing/2014/main" id="{B3BF1432-5B6A-4374-834A-611F7FB9D8AA}"/>
                </a:ext>
              </a:extLst>
            </p:cNvPr>
            <p:cNvSpPr>
              <a:spLocks noChangeShapeType="1"/>
            </p:cNvSpPr>
            <p:nvPr/>
          </p:nvSpPr>
          <p:spPr bwMode="auto">
            <a:xfrm>
              <a:off x="432" y="1008"/>
              <a:ext cx="576" cy="96"/>
            </a:xfrm>
            <a:prstGeom prst="line">
              <a:avLst/>
            </a:prstGeom>
            <a:noFill/>
            <a:ln w="9525">
              <a:solidFill>
                <a:srgbClr val="CC00CC"/>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133" name="直接连接符 15384">
              <a:extLst>
                <a:ext uri="{FF2B5EF4-FFF2-40B4-BE49-F238E27FC236}">
                  <a16:creationId xmlns:a16="http://schemas.microsoft.com/office/drawing/2014/main" id="{2738CE24-8B5F-452F-8305-DB8F2A297D5C}"/>
                </a:ext>
              </a:extLst>
            </p:cNvPr>
            <p:cNvSpPr>
              <a:spLocks noChangeShapeType="1"/>
            </p:cNvSpPr>
            <p:nvPr/>
          </p:nvSpPr>
          <p:spPr bwMode="auto">
            <a:xfrm>
              <a:off x="1008" y="1104"/>
              <a:ext cx="816" cy="768"/>
            </a:xfrm>
            <a:prstGeom prst="line">
              <a:avLst/>
            </a:prstGeom>
            <a:noFill/>
            <a:ln w="9525">
              <a:solidFill>
                <a:srgbClr val="CC00CC"/>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134" name="直接连接符 15385">
              <a:extLst>
                <a:ext uri="{FF2B5EF4-FFF2-40B4-BE49-F238E27FC236}">
                  <a16:creationId xmlns:a16="http://schemas.microsoft.com/office/drawing/2014/main" id="{7037D84A-C35C-48D7-A4DD-674034E7F035}"/>
                </a:ext>
              </a:extLst>
            </p:cNvPr>
            <p:cNvSpPr>
              <a:spLocks noChangeShapeType="1"/>
            </p:cNvSpPr>
            <p:nvPr/>
          </p:nvSpPr>
          <p:spPr bwMode="auto">
            <a:xfrm>
              <a:off x="432" y="1248"/>
              <a:ext cx="576" cy="96"/>
            </a:xfrm>
            <a:prstGeom prst="line">
              <a:avLst/>
            </a:prstGeom>
            <a:noFill/>
            <a:ln w="9525">
              <a:solidFill>
                <a:srgbClr val="CC00CC"/>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135" name="直接连接符 15386">
              <a:extLst>
                <a:ext uri="{FF2B5EF4-FFF2-40B4-BE49-F238E27FC236}">
                  <a16:creationId xmlns:a16="http://schemas.microsoft.com/office/drawing/2014/main" id="{64C017DA-B518-43AC-9F68-1A8CF1AEA064}"/>
                </a:ext>
              </a:extLst>
            </p:cNvPr>
            <p:cNvSpPr>
              <a:spLocks noChangeShapeType="1"/>
            </p:cNvSpPr>
            <p:nvPr/>
          </p:nvSpPr>
          <p:spPr bwMode="auto">
            <a:xfrm>
              <a:off x="1008" y="1344"/>
              <a:ext cx="864" cy="480"/>
            </a:xfrm>
            <a:prstGeom prst="line">
              <a:avLst/>
            </a:prstGeom>
            <a:noFill/>
            <a:ln w="9525">
              <a:solidFill>
                <a:srgbClr val="CC00CC"/>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136" name="直接连接符 15387">
              <a:extLst>
                <a:ext uri="{FF2B5EF4-FFF2-40B4-BE49-F238E27FC236}">
                  <a16:creationId xmlns:a16="http://schemas.microsoft.com/office/drawing/2014/main" id="{0C89AD48-93BB-46DE-89B1-333FE4A8A809}"/>
                </a:ext>
              </a:extLst>
            </p:cNvPr>
            <p:cNvSpPr>
              <a:spLocks noChangeShapeType="1"/>
            </p:cNvSpPr>
            <p:nvPr/>
          </p:nvSpPr>
          <p:spPr bwMode="auto">
            <a:xfrm>
              <a:off x="432" y="1584"/>
              <a:ext cx="528" cy="96"/>
            </a:xfrm>
            <a:prstGeom prst="line">
              <a:avLst/>
            </a:prstGeom>
            <a:noFill/>
            <a:ln w="9525">
              <a:solidFill>
                <a:srgbClr val="CC00CC"/>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137" name="直接连接符 15388">
              <a:extLst>
                <a:ext uri="{FF2B5EF4-FFF2-40B4-BE49-F238E27FC236}">
                  <a16:creationId xmlns:a16="http://schemas.microsoft.com/office/drawing/2014/main" id="{7F973145-259F-40C8-BA1C-4815245E9F3B}"/>
                </a:ext>
              </a:extLst>
            </p:cNvPr>
            <p:cNvSpPr>
              <a:spLocks noChangeShapeType="1"/>
            </p:cNvSpPr>
            <p:nvPr/>
          </p:nvSpPr>
          <p:spPr bwMode="auto">
            <a:xfrm>
              <a:off x="960" y="1680"/>
              <a:ext cx="864" cy="144"/>
            </a:xfrm>
            <a:prstGeom prst="line">
              <a:avLst/>
            </a:prstGeom>
            <a:noFill/>
            <a:ln w="9525">
              <a:solidFill>
                <a:srgbClr val="CC00CC"/>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138" name="直接连接符 15389">
              <a:extLst>
                <a:ext uri="{FF2B5EF4-FFF2-40B4-BE49-F238E27FC236}">
                  <a16:creationId xmlns:a16="http://schemas.microsoft.com/office/drawing/2014/main" id="{89EE8EEA-DA45-4226-9D9C-BF1E8B18FDEC}"/>
                </a:ext>
              </a:extLst>
            </p:cNvPr>
            <p:cNvSpPr>
              <a:spLocks noChangeShapeType="1"/>
            </p:cNvSpPr>
            <p:nvPr/>
          </p:nvSpPr>
          <p:spPr bwMode="auto">
            <a:xfrm flipV="1">
              <a:off x="432" y="1920"/>
              <a:ext cx="528" cy="48"/>
            </a:xfrm>
            <a:prstGeom prst="line">
              <a:avLst/>
            </a:prstGeom>
            <a:noFill/>
            <a:ln w="9525">
              <a:solidFill>
                <a:srgbClr val="CC00CC"/>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139" name="直接连接符 15390">
              <a:extLst>
                <a:ext uri="{FF2B5EF4-FFF2-40B4-BE49-F238E27FC236}">
                  <a16:creationId xmlns:a16="http://schemas.microsoft.com/office/drawing/2014/main" id="{8B3F4C12-AEC6-4F39-9FC4-0DCBAF161AE0}"/>
                </a:ext>
              </a:extLst>
            </p:cNvPr>
            <p:cNvSpPr>
              <a:spLocks noChangeShapeType="1"/>
            </p:cNvSpPr>
            <p:nvPr/>
          </p:nvSpPr>
          <p:spPr bwMode="auto">
            <a:xfrm flipV="1">
              <a:off x="960" y="1824"/>
              <a:ext cx="912" cy="96"/>
            </a:xfrm>
            <a:prstGeom prst="line">
              <a:avLst/>
            </a:prstGeom>
            <a:noFill/>
            <a:ln w="9525">
              <a:solidFill>
                <a:srgbClr val="CC00CC"/>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140" name="直接连接符 15391">
              <a:extLst>
                <a:ext uri="{FF2B5EF4-FFF2-40B4-BE49-F238E27FC236}">
                  <a16:creationId xmlns:a16="http://schemas.microsoft.com/office/drawing/2014/main" id="{D6EBED00-D766-4021-B94C-C9E7D230EAF0}"/>
                </a:ext>
              </a:extLst>
            </p:cNvPr>
            <p:cNvSpPr>
              <a:spLocks noChangeShapeType="1"/>
            </p:cNvSpPr>
            <p:nvPr/>
          </p:nvSpPr>
          <p:spPr bwMode="auto">
            <a:xfrm flipV="1">
              <a:off x="432" y="2112"/>
              <a:ext cx="576" cy="144"/>
            </a:xfrm>
            <a:prstGeom prst="line">
              <a:avLst/>
            </a:prstGeom>
            <a:noFill/>
            <a:ln w="9525">
              <a:solidFill>
                <a:srgbClr val="CC00CC"/>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141" name="直接连接符 15392">
              <a:extLst>
                <a:ext uri="{FF2B5EF4-FFF2-40B4-BE49-F238E27FC236}">
                  <a16:creationId xmlns:a16="http://schemas.microsoft.com/office/drawing/2014/main" id="{7DB2EBE8-1F1B-4371-9158-4973928A5E3B}"/>
                </a:ext>
              </a:extLst>
            </p:cNvPr>
            <p:cNvSpPr>
              <a:spLocks noChangeShapeType="1"/>
            </p:cNvSpPr>
            <p:nvPr/>
          </p:nvSpPr>
          <p:spPr bwMode="auto">
            <a:xfrm flipV="1">
              <a:off x="1008" y="1776"/>
              <a:ext cx="816" cy="336"/>
            </a:xfrm>
            <a:prstGeom prst="line">
              <a:avLst/>
            </a:prstGeom>
            <a:noFill/>
            <a:ln w="9525">
              <a:solidFill>
                <a:srgbClr val="CC00CC"/>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142" name="文本框 15393">
              <a:extLst>
                <a:ext uri="{FF2B5EF4-FFF2-40B4-BE49-F238E27FC236}">
                  <a16:creationId xmlns:a16="http://schemas.microsoft.com/office/drawing/2014/main" id="{9D7B393A-BE6B-4668-86D7-10D82DA1C207}"/>
                </a:ext>
              </a:extLst>
            </p:cNvPr>
            <p:cNvSpPr txBox="1">
              <a:spLocks noChangeArrowheads="1"/>
            </p:cNvSpPr>
            <p:nvPr/>
          </p:nvSpPr>
          <p:spPr bwMode="auto">
            <a:xfrm>
              <a:off x="1872" y="912"/>
              <a:ext cx="528" cy="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400" b="1" dirty="0">
                  <a:latin typeface="Times New Roman" panose="02020603050405020304" pitchFamily="18" charset="0"/>
                </a:rPr>
                <a:t>M</a:t>
              </a:r>
              <a:r>
                <a:rPr lang="en-US" altLang="zh-CN" sz="1400" b="1" baseline="-25000" dirty="0">
                  <a:latin typeface="Times New Roman" panose="02020603050405020304" pitchFamily="18" charset="0"/>
                </a:rPr>
                <a:t>1</a:t>
              </a:r>
            </a:p>
            <a:p>
              <a:pPr eaLnBrk="1" hangingPunct="1">
                <a:spcBef>
                  <a:spcPct val="50000"/>
                </a:spcBef>
              </a:pPr>
              <a:endParaRPr lang="en-US" altLang="zh-CN" sz="1400" b="1" dirty="0">
                <a:latin typeface="Times New Roman" panose="02020603050405020304" pitchFamily="18" charset="0"/>
              </a:endParaRPr>
            </a:p>
            <a:p>
              <a:pPr eaLnBrk="1" hangingPunct="1">
                <a:spcBef>
                  <a:spcPct val="50000"/>
                </a:spcBef>
              </a:pPr>
              <a:endParaRPr lang="en-US" altLang="zh-CN" sz="1400" b="1" dirty="0">
                <a:latin typeface="Times New Roman" panose="02020603050405020304" pitchFamily="18" charset="0"/>
              </a:endParaRPr>
            </a:p>
            <a:p>
              <a:pPr eaLnBrk="1" hangingPunct="1">
                <a:spcBef>
                  <a:spcPct val="50000"/>
                </a:spcBef>
              </a:pPr>
              <a:r>
                <a:rPr lang="en-US" altLang="zh-CN" sz="1400" b="1" dirty="0">
                  <a:latin typeface="Times New Roman" panose="02020603050405020304" pitchFamily="18" charset="0"/>
                </a:rPr>
                <a:t>M</a:t>
              </a:r>
              <a:r>
                <a:rPr lang="en-US" altLang="zh-CN" sz="1400" b="1" baseline="-25000" dirty="0">
                  <a:latin typeface="Times New Roman" panose="02020603050405020304" pitchFamily="18" charset="0"/>
                </a:rPr>
                <a:t>2</a:t>
              </a:r>
            </a:p>
            <a:p>
              <a:pPr eaLnBrk="1" hangingPunct="1">
                <a:spcBef>
                  <a:spcPct val="50000"/>
                </a:spcBef>
              </a:pPr>
              <a:r>
                <a:rPr lang="zh-CN" altLang="en-US" sz="1400" b="1" dirty="0">
                  <a:latin typeface="Times New Roman" panose="02020603050405020304" pitchFamily="18" charset="0"/>
                </a:rPr>
                <a:t>出射狭缝</a:t>
              </a:r>
            </a:p>
          </p:txBody>
        </p:sp>
        <p:sp>
          <p:nvSpPr>
            <p:cNvPr id="143" name="文本框 15394">
              <a:extLst>
                <a:ext uri="{FF2B5EF4-FFF2-40B4-BE49-F238E27FC236}">
                  <a16:creationId xmlns:a16="http://schemas.microsoft.com/office/drawing/2014/main" id="{586D0813-D0A7-40EC-B523-C7C353BFFDF2}"/>
                </a:ext>
              </a:extLst>
            </p:cNvPr>
            <p:cNvSpPr txBox="1">
              <a:spLocks noChangeArrowheads="1"/>
            </p:cNvSpPr>
            <p:nvPr/>
          </p:nvSpPr>
          <p:spPr bwMode="auto">
            <a:xfrm>
              <a:off x="1728" y="288"/>
              <a:ext cx="62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400" b="1">
                  <a:latin typeface="Times New Roman" panose="02020603050405020304" pitchFamily="18" charset="0"/>
                </a:rPr>
                <a:t>光屏</a:t>
              </a:r>
            </a:p>
          </p:txBody>
        </p:sp>
        <p:sp>
          <p:nvSpPr>
            <p:cNvPr id="144" name="文本框 15395">
              <a:extLst>
                <a:ext uri="{FF2B5EF4-FFF2-40B4-BE49-F238E27FC236}">
                  <a16:creationId xmlns:a16="http://schemas.microsoft.com/office/drawing/2014/main" id="{0B57C5A4-5ED5-414A-B39B-501D879B72CE}"/>
                </a:ext>
              </a:extLst>
            </p:cNvPr>
            <p:cNvSpPr txBox="1">
              <a:spLocks noChangeArrowheads="1"/>
            </p:cNvSpPr>
            <p:nvPr/>
          </p:nvSpPr>
          <p:spPr bwMode="auto">
            <a:xfrm>
              <a:off x="864" y="96"/>
              <a:ext cx="336"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400" b="1">
                  <a:latin typeface="Times New Roman" panose="02020603050405020304" pitchFamily="18" charset="0"/>
                </a:rPr>
                <a:t>透镜</a:t>
              </a:r>
            </a:p>
          </p:txBody>
        </p:sp>
        <p:sp>
          <p:nvSpPr>
            <p:cNvPr id="145" name="文本框 15396">
              <a:extLst>
                <a:ext uri="{FF2B5EF4-FFF2-40B4-BE49-F238E27FC236}">
                  <a16:creationId xmlns:a16="http://schemas.microsoft.com/office/drawing/2014/main" id="{F3622132-DF8A-4C01-B030-4EF82B53B5FB}"/>
                </a:ext>
              </a:extLst>
            </p:cNvPr>
            <p:cNvSpPr txBox="1">
              <a:spLocks noChangeArrowheads="1"/>
            </p:cNvSpPr>
            <p:nvPr/>
          </p:nvSpPr>
          <p:spPr bwMode="auto">
            <a:xfrm>
              <a:off x="0" y="0"/>
              <a:ext cx="720"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400" b="1" dirty="0">
                  <a:latin typeface="Times New Roman" panose="02020603050405020304" pitchFamily="18" charset="0"/>
                </a:rPr>
                <a:t>平面透射光栅</a:t>
              </a:r>
            </a:p>
          </p:txBody>
        </p:sp>
      </p:grpSp>
      <p:sp>
        <p:nvSpPr>
          <p:cNvPr id="146" name="文本框 15397">
            <a:extLst>
              <a:ext uri="{FF2B5EF4-FFF2-40B4-BE49-F238E27FC236}">
                <a16:creationId xmlns:a16="http://schemas.microsoft.com/office/drawing/2014/main" id="{F8CC6EA7-9A1E-4234-8AA7-16383CA2A47D}"/>
              </a:ext>
            </a:extLst>
          </p:cNvPr>
          <p:cNvSpPr txBox="1">
            <a:spLocks noChangeArrowheads="1"/>
          </p:cNvSpPr>
          <p:nvPr/>
        </p:nvSpPr>
        <p:spPr bwMode="auto">
          <a:xfrm>
            <a:off x="8574148" y="5610423"/>
            <a:ext cx="1706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400" b="1" dirty="0">
                <a:latin typeface="Times New Roman" panose="02020603050405020304" pitchFamily="18" charset="0"/>
              </a:rPr>
              <a:t>光栅衍射示意图</a:t>
            </a:r>
          </a:p>
        </p:txBody>
      </p:sp>
    </p:spTree>
    <p:extLst>
      <p:ext uri="{BB962C8B-B14F-4D97-AF65-F5344CB8AC3E}">
        <p14:creationId xmlns:p14="http://schemas.microsoft.com/office/powerpoint/2010/main" val="32545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D909308-C93E-4535-A062-D6ED33400206}"/>
              </a:ext>
            </a:extLst>
          </p:cNvPr>
          <p:cNvSpPr txBox="1"/>
          <p:nvPr/>
        </p:nvSpPr>
        <p:spPr>
          <a:xfrm>
            <a:off x="0" y="6146800"/>
            <a:ext cx="11557000" cy="354841"/>
          </a:xfrm>
          <a:prstGeom prst="rect">
            <a:avLst/>
          </a:prstGeom>
          <a:solidFill>
            <a:schemeClr val="accent5">
              <a:lumMod val="75000"/>
            </a:schemeClr>
          </a:solidFill>
          <a:ln>
            <a:noFill/>
          </a:ln>
        </p:spPr>
        <p:txBody>
          <a:bodyPr wrap="square" rtlCol="0">
            <a:spAutoFit/>
          </a:bodyPr>
          <a:lstStyle/>
          <a:p>
            <a:endParaRPr lang="zh-CN" altLang="en-US" sz="1706" dirty="0"/>
          </a:p>
        </p:txBody>
      </p:sp>
      <p:sp>
        <p:nvSpPr>
          <p:cNvPr id="33" name="TextBox 34">
            <a:extLst>
              <a:ext uri="{FF2B5EF4-FFF2-40B4-BE49-F238E27FC236}">
                <a16:creationId xmlns:a16="http://schemas.microsoft.com/office/drawing/2014/main" id="{9BB5CB04-6907-475A-AB75-C55719FCAE6A}"/>
              </a:ext>
            </a:extLst>
          </p:cNvPr>
          <p:cNvSpPr txBox="1"/>
          <p:nvPr/>
        </p:nvSpPr>
        <p:spPr>
          <a:xfrm>
            <a:off x="1400088" y="354637"/>
            <a:ext cx="1781257" cy="523220"/>
          </a:xfrm>
          <a:prstGeom prst="rect">
            <a:avLst/>
          </a:prstGeom>
          <a:noFill/>
        </p:spPr>
        <p:txBody>
          <a:bodyPr wrap="none" rtlCol="0">
            <a:spAutoFit/>
          </a:bodyPr>
          <a:lstStyle/>
          <a:p>
            <a:r>
              <a:rPr lang="zh-CN" altLang="en-US" sz="2800" b="1" spc="300" dirty="0">
                <a:latin typeface="宋体" panose="02010600030101010101" pitchFamily="2" charset="-122"/>
                <a:ea typeface="宋体" panose="02010600030101010101" pitchFamily="2" charset="-122"/>
              </a:rPr>
              <a:t>实验原理</a:t>
            </a:r>
          </a:p>
        </p:txBody>
      </p:sp>
      <p:cxnSp>
        <p:nvCxnSpPr>
          <p:cNvPr id="35" name="直接连接符 34">
            <a:extLst>
              <a:ext uri="{FF2B5EF4-FFF2-40B4-BE49-F238E27FC236}">
                <a16:creationId xmlns:a16="http://schemas.microsoft.com/office/drawing/2014/main" id="{419E72C9-EA40-40C1-B6DD-3F6D0722515C}"/>
              </a:ext>
            </a:extLst>
          </p:cNvPr>
          <p:cNvCxnSpPr>
            <a:cxnSpLocks/>
          </p:cNvCxnSpPr>
          <p:nvPr/>
        </p:nvCxnSpPr>
        <p:spPr>
          <a:xfrm>
            <a:off x="3217388" y="477617"/>
            <a:ext cx="0" cy="334294"/>
          </a:xfrm>
          <a:prstGeom prst="line">
            <a:avLst/>
          </a:prstGeom>
          <a:noFill/>
          <a:ln w="19050" cap="flat" cmpd="sng" algn="ctr">
            <a:solidFill>
              <a:sysClr val="windowText" lastClr="000000"/>
            </a:solidFill>
            <a:prstDash val="solid"/>
          </a:ln>
          <a:effectLst/>
        </p:spPr>
      </p:cxnSp>
      <p:sp>
        <p:nvSpPr>
          <p:cNvPr id="14" name="矩形 13">
            <a:extLst>
              <a:ext uri="{FF2B5EF4-FFF2-40B4-BE49-F238E27FC236}">
                <a16:creationId xmlns:a16="http://schemas.microsoft.com/office/drawing/2014/main" id="{0F3EAE20-8D22-4E0C-B56F-2A2B1AD20256}"/>
              </a:ext>
            </a:extLst>
          </p:cNvPr>
          <p:cNvSpPr/>
          <p:nvPr/>
        </p:nvSpPr>
        <p:spPr>
          <a:xfrm>
            <a:off x="3298688" y="431800"/>
            <a:ext cx="4141711" cy="461665"/>
          </a:xfrm>
          <a:prstGeom prst="rect">
            <a:avLst/>
          </a:prstGeom>
        </p:spPr>
        <p:txBody>
          <a:bodyPr wrap="none">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EXPERIMENTAL PRINCIPLE</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grpSp>
        <p:nvGrpSpPr>
          <p:cNvPr id="15" name="组合 14">
            <a:extLst>
              <a:ext uri="{FF2B5EF4-FFF2-40B4-BE49-F238E27FC236}">
                <a16:creationId xmlns:a16="http://schemas.microsoft.com/office/drawing/2014/main" id="{833E16D8-6F1E-46DD-B4F0-610BC68C42C4}"/>
              </a:ext>
            </a:extLst>
          </p:cNvPr>
          <p:cNvGrpSpPr/>
          <p:nvPr/>
        </p:nvGrpSpPr>
        <p:grpSpPr>
          <a:xfrm>
            <a:off x="5749981" y="6166971"/>
            <a:ext cx="1443569" cy="360829"/>
            <a:chOff x="414611" y="6477345"/>
            <a:chExt cx="1609033" cy="380655"/>
          </a:xfrm>
        </p:grpSpPr>
        <p:pic>
          <p:nvPicPr>
            <p:cNvPr id="16" name="图片 15">
              <a:extLst>
                <a:ext uri="{FF2B5EF4-FFF2-40B4-BE49-F238E27FC236}">
                  <a16:creationId xmlns:a16="http://schemas.microsoft.com/office/drawing/2014/main" id="{B3C24BD4-7193-4978-A1FD-AE59D9D7744B}"/>
                </a:ext>
              </a:extLst>
            </p:cNvPr>
            <p:cNvPicPr>
              <a:picLocks noChangeAspect="1"/>
            </p:cNvPicPr>
            <p:nvPr/>
          </p:nvPicPr>
          <p:blipFill rotWithShape="1">
            <a:blip r:embed="rId3" cstate="print">
              <a:biLevel thresh="25000"/>
            </a:blip>
            <a:srcRect l="1" t="6582" r="-25334" b="26979"/>
            <a:stretch/>
          </p:blipFill>
          <p:spPr>
            <a:xfrm>
              <a:off x="414611" y="6477345"/>
              <a:ext cx="724874" cy="380655"/>
            </a:xfrm>
            <a:prstGeom prst="rect">
              <a:avLst/>
            </a:prstGeom>
          </p:spPr>
        </p:pic>
        <p:pic>
          <p:nvPicPr>
            <p:cNvPr id="17" name="图片 16">
              <a:extLst>
                <a:ext uri="{FF2B5EF4-FFF2-40B4-BE49-F238E27FC236}">
                  <a16:creationId xmlns:a16="http://schemas.microsoft.com/office/drawing/2014/main" id="{BF435FE1-0C09-4B2C-A605-327D7C6E2DC1}"/>
                </a:ext>
              </a:extLst>
            </p:cNvPr>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l="32814" t="12432" r="55484" b="78542"/>
            <a:stretch/>
          </p:blipFill>
          <p:spPr>
            <a:xfrm rot="1259126">
              <a:off x="867397" y="6515828"/>
              <a:ext cx="402920" cy="310802"/>
            </a:xfrm>
            <a:prstGeom prst="rect">
              <a:avLst/>
            </a:prstGeom>
          </p:spPr>
        </p:pic>
        <p:pic>
          <p:nvPicPr>
            <p:cNvPr id="18" name="图片 17">
              <a:extLst>
                <a:ext uri="{FF2B5EF4-FFF2-40B4-BE49-F238E27FC236}">
                  <a16:creationId xmlns:a16="http://schemas.microsoft.com/office/drawing/2014/main" id="{6DEAED55-EC05-4216-87E8-63F15B368534}"/>
                </a:ext>
              </a:extLst>
            </p:cNvPr>
            <p:cNvPicPr>
              <a:picLocks noChangeAspect="1"/>
            </p:cNvPicPr>
            <p:nvPr/>
          </p:nvPicPr>
          <p:blipFill rotWithShape="1">
            <a:blip r:embed="rId5" cstate="print"/>
            <a:srcRect t="-1" b="16526"/>
            <a:stretch/>
          </p:blipFill>
          <p:spPr>
            <a:xfrm rot="589386">
              <a:off x="1256498" y="6481317"/>
              <a:ext cx="388026" cy="326437"/>
            </a:xfrm>
            <a:prstGeom prst="rect">
              <a:avLst/>
            </a:prstGeom>
          </p:spPr>
        </p:pic>
        <p:pic>
          <p:nvPicPr>
            <p:cNvPr id="19" name="图片 18">
              <a:extLst>
                <a:ext uri="{FF2B5EF4-FFF2-40B4-BE49-F238E27FC236}">
                  <a16:creationId xmlns:a16="http://schemas.microsoft.com/office/drawing/2014/main" id="{FF7A5AD8-8E43-468F-8C39-A938A361EDF8}"/>
                </a:ext>
              </a:extLst>
            </p:cNvPr>
            <p:cNvPicPr>
              <a:picLocks noChangeAspect="1"/>
            </p:cNvPicPr>
            <p:nvPr/>
          </p:nvPicPr>
          <p:blipFill rotWithShape="1">
            <a:blip r:embed="rId6" cstate="print"/>
            <a:srcRect t="18211" b="8984"/>
            <a:stretch/>
          </p:blipFill>
          <p:spPr>
            <a:xfrm>
              <a:off x="1554468" y="6496881"/>
              <a:ext cx="469176" cy="341581"/>
            </a:xfrm>
            <a:prstGeom prst="rect">
              <a:avLst/>
            </a:prstGeom>
          </p:spPr>
        </p:pic>
      </p:grpSp>
      <p:grpSp>
        <p:nvGrpSpPr>
          <p:cNvPr id="20" name="组合 19">
            <a:extLst>
              <a:ext uri="{FF2B5EF4-FFF2-40B4-BE49-F238E27FC236}">
                <a16:creationId xmlns:a16="http://schemas.microsoft.com/office/drawing/2014/main" id="{5467B2F0-A8BC-454E-8EDE-C9B641C6A774}"/>
              </a:ext>
            </a:extLst>
          </p:cNvPr>
          <p:cNvGrpSpPr/>
          <p:nvPr/>
        </p:nvGrpSpPr>
        <p:grpSpPr>
          <a:xfrm>
            <a:off x="7026503" y="5864580"/>
            <a:ext cx="4530497" cy="680841"/>
            <a:chOff x="7026503" y="5864580"/>
            <a:chExt cx="4530497" cy="680841"/>
          </a:xfrm>
        </p:grpSpPr>
        <p:sp>
          <p:nvSpPr>
            <p:cNvPr id="21" name="TextBox 11">
              <a:extLst>
                <a:ext uri="{FF2B5EF4-FFF2-40B4-BE49-F238E27FC236}">
                  <a16:creationId xmlns:a16="http://schemas.microsoft.com/office/drawing/2014/main" id="{DF90B1A7-1809-436B-A69A-BE8E5AF85F3E}"/>
                </a:ext>
              </a:extLst>
            </p:cNvPr>
            <p:cNvSpPr txBox="1"/>
            <p:nvPr/>
          </p:nvSpPr>
          <p:spPr>
            <a:xfrm>
              <a:off x="7026503" y="5864580"/>
              <a:ext cx="4474868" cy="587020"/>
            </a:xfrm>
            <a:prstGeom prst="rect">
              <a:avLst/>
            </a:prstGeom>
          </p:spPr>
          <p:txBody>
            <a:bodyPr wrap="square" lIns="0" tIns="0" rIns="63500" rtlCol="0" anchor="t">
              <a:spAutoFit/>
            </a:bodyPr>
            <a:lstStyle/>
            <a:p>
              <a:pPr algn="dist" latinLnBrk="1">
                <a:lnSpc>
                  <a:spcPct val="120000"/>
                </a:lnSpc>
              </a:pPr>
              <a:r>
                <a:rPr lang="en-US" altLang="zh-CN" sz="3200" b="1" dirty="0">
                  <a:solidFill>
                    <a:schemeClr val="accent3">
                      <a:lumMod val="75000"/>
                    </a:schemeClr>
                  </a:solidFill>
                  <a:latin typeface="微软雅黑" panose="020B0503020204020204" charset="-122"/>
                  <a:ea typeface="微软雅黑" panose="020B0503020204020204" charset="-122"/>
                </a:rPr>
                <a:t>  </a:t>
              </a:r>
              <a:r>
                <a:rPr lang="zh-CN" altLang="en-US" sz="1200" dirty="0">
                  <a:solidFill>
                    <a:srgbClr val="00B0F0"/>
                  </a:solidFill>
                  <a:latin typeface="微软雅黑" panose="020B0503020204020204" charset="-122"/>
                  <a:ea typeface="微软雅黑" panose="020B0503020204020204" charset="-122"/>
                </a:rPr>
                <a:t>物理学国家级实验教学示范中心</a:t>
              </a:r>
            </a:p>
          </p:txBody>
        </p:sp>
        <p:sp>
          <p:nvSpPr>
            <p:cNvPr id="22" name="矩形 21">
              <a:extLst>
                <a:ext uri="{FF2B5EF4-FFF2-40B4-BE49-F238E27FC236}">
                  <a16:creationId xmlns:a16="http://schemas.microsoft.com/office/drawing/2014/main" id="{B4DF076F-91E5-45F2-AFAF-E717F1EECDC0}"/>
                </a:ext>
              </a:extLst>
            </p:cNvPr>
            <p:cNvSpPr/>
            <p:nvPr/>
          </p:nvSpPr>
          <p:spPr>
            <a:xfrm>
              <a:off x="7175745" y="6299200"/>
              <a:ext cx="4381255" cy="246221"/>
            </a:xfrm>
            <a:prstGeom prst="rect">
              <a:avLst/>
            </a:prstGeom>
          </p:spPr>
          <p:txBody>
            <a:bodyPr wrap="square">
              <a:spAutoFit/>
            </a:bodyPr>
            <a:lstStyle/>
            <a:p>
              <a:pPr algn="dist"/>
              <a:r>
                <a:rPr lang="en-US" altLang="zh-CN" sz="1000" dirty="0">
                  <a:solidFill>
                    <a:srgbClr val="00B050"/>
                  </a:solidFill>
                  <a:latin typeface="Times New Roman" panose="02020603050405020304" pitchFamily="18" charset="0"/>
                </a:rPr>
                <a:t>National Demonstration Center for Experimental Physics Education</a:t>
              </a:r>
              <a:endParaRPr lang="zh-CN" altLang="en-US" sz="1000" dirty="0">
                <a:solidFill>
                  <a:srgbClr val="00B050"/>
                </a:solidFill>
              </a:endParaRPr>
            </a:p>
          </p:txBody>
        </p:sp>
      </p:grpSp>
      <p:grpSp>
        <p:nvGrpSpPr>
          <p:cNvPr id="52" name="组合 51">
            <a:extLst>
              <a:ext uri="{FF2B5EF4-FFF2-40B4-BE49-F238E27FC236}">
                <a16:creationId xmlns:a16="http://schemas.microsoft.com/office/drawing/2014/main" id="{52F1CB4F-B66D-42E8-9056-37F0ECEA08DB}"/>
              </a:ext>
            </a:extLst>
          </p:cNvPr>
          <p:cNvGrpSpPr/>
          <p:nvPr/>
        </p:nvGrpSpPr>
        <p:grpSpPr>
          <a:xfrm>
            <a:off x="139700" y="214157"/>
            <a:ext cx="1087200" cy="770400"/>
            <a:chOff x="3365120" y="356341"/>
            <a:chExt cx="4904554" cy="3802340"/>
          </a:xfrm>
        </p:grpSpPr>
        <p:pic>
          <p:nvPicPr>
            <p:cNvPr id="53" name="Picture 2">
              <a:extLst>
                <a:ext uri="{FF2B5EF4-FFF2-40B4-BE49-F238E27FC236}">
                  <a16:creationId xmlns:a16="http://schemas.microsoft.com/office/drawing/2014/main" id="{34CA3AEF-2844-4836-8ACC-782E7647314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847811" y="1168161"/>
              <a:ext cx="2496379" cy="299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任意多边形 7">
              <a:extLst>
                <a:ext uri="{FF2B5EF4-FFF2-40B4-BE49-F238E27FC236}">
                  <a16:creationId xmlns:a16="http://schemas.microsoft.com/office/drawing/2014/main" id="{5916F49F-38F7-4E8A-9DCF-20AAB3540F31}"/>
                </a:ext>
              </a:extLst>
            </p:cNvPr>
            <p:cNvSpPr/>
            <p:nvPr/>
          </p:nvSpPr>
          <p:spPr>
            <a:xfrm rot="20547143">
              <a:off x="5339960" y="356341"/>
              <a:ext cx="2929714" cy="3666626"/>
            </a:xfrm>
            <a:custGeom>
              <a:avLst/>
              <a:gdLst>
                <a:gd name="connsiteX0" fmla="*/ 1684425 w 4676103"/>
                <a:gd name="connsiteY0" fmla="*/ 0 h 5852284"/>
                <a:gd name="connsiteX1" fmla="*/ 4676103 w 4676103"/>
                <a:gd name="connsiteY1" fmla="*/ 2991678 h 5852284"/>
                <a:gd name="connsiteX2" fmla="*/ 2574058 w 4676103"/>
                <a:gd name="connsiteY2" fmla="*/ 5848856 h 5852284"/>
                <a:gd name="connsiteX3" fmla="*/ 2560728 w 4676103"/>
                <a:gd name="connsiteY3" fmla="*/ 5852284 h 5852284"/>
                <a:gd name="connsiteX4" fmla="*/ 2606637 w 4676103"/>
                <a:gd name="connsiteY4" fmla="*/ 5801771 h 5852284"/>
                <a:gd name="connsiteX5" fmla="*/ 3344262 w 4676103"/>
                <a:gd name="connsiteY5" fmla="*/ 3747052 h 5852284"/>
                <a:gd name="connsiteX6" fmla="*/ 114044 w 4676103"/>
                <a:gd name="connsiteY6" fmla="*/ 516834 h 5852284"/>
                <a:gd name="connsiteX7" fmla="*/ 0 w 4676103"/>
                <a:gd name="connsiteY7" fmla="*/ 519718 h 5852284"/>
                <a:gd name="connsiteX8" fmla="*/ 11749 w 4676103"/>
                <a:gd name="connsiteY8" fmla="*/ 510932 h 5852284"/>
                <a:gd name="connsiteX9" fmla="*/ 1684425 w 4676103"/>
                <a:gd name="connsiteY9" fmla="*/ 0 h 5852284"/>
                <a:gd name="connsiteX0" fmla="*/ 2606637 w 4676103"/>
                <a:gd name="connsiteY0" fmla="*/ 5801771 h 5893211"/>
                <a:gd name="connsiteX1" fmla="*/ 3344262 w 4676103"/>
                <a:gd name="connsiteY1" fmla="*/ 3747052 h 5893211"/>
                <a:gd name="connsiteX2" fmla="*/ 114044 w 4676103"/>
                <a:gd name="connsiteY2" fmla="*/ 516834 h 5893211"/>
                <a:gd name="connsiteX3" fmla="*/ 0 w 4676103"/>
                <a:gd name="connsiteY3" fmla="*/ 519718 h 5893211"/>
                <a:gd name="connsiteX4" fmla="*/ 11749 w 4676103"/>
                <a:gd name="connsiteY4" fmla="*/ 510932 h 5893211"/>
                <a:gd name="connsiteX5" fmla="*/ 1684425 w 4676103"/>
                <a:gd name="connsiteY5" fmla="*/ 0 h 5893211"/>
                <a:gd name="connsiteX6" fmla="*/ 4676103 w 4676103"/>
                <a:gd name="connsiteY6" fmla="*/ 2991678 h 5893211"/>
                <a:gd name="connsiteX7" fmla="*/ 2574058 w 4676103"/>
                <a:gd name="connsiteY7" fmla="*/ 5848856 h 5893211"/>
                <a:gd name="connsiteX8" fmla="*/ 2560728 w 4676103"/>
                <a:gd name="connsiteY8" fmla="*/ 5852284 h 5893211"/>
                <a:gd name="connsiteX9" fmla="*/ 2698077 w 4676103"/>
                <a:gd name="connsiteY9" fmla="*/ 5893211 h 5893211"/>
                <a:gd name="connsiteX0" fmla="*/ 2606637 w 4676103"/>
                <a:gd name="connsiteY0" fmla="*/ 5801771 h 5852284"/>
                <a:gd name="connsiteX1" fmla="*/ 3344262 w 4676103"/>
                <a:gd name="connsiteY1" fmla="*/ 3747052 h 5852284"/>
                <a:gd name="connsiteX2" fmla="*/ 114044 w 4676103"/>
                <a:gd name="connsiteY2" fmla="*/ 516834 h 5852284"/>
                <a:gd name="connsiteX3" fmla="*/ 0 w 4676103"/>
                <a:gd name="connsiteY3" fmla="*/ 519718 h 5852284"/>
                <a:gd name="connsiteX4" fmla="*/ 11749 w 4676103"/>
                <a:gd name="connsiteY4" fmla="*/ 510932 h 5852284"/>
                <a:gd name="connsiteX5" fmla="*/ 1684425 w 4676103"/>
                <a:gd name="connsiteY5" fmla="*/ 0 h 5852284"/>
                <a:gd name="connsiteX6" fmla="*/ 4676103 w 4676103"/>
                <a:gd name="connsiteY6" fmla="*/ 2991678 h 5852284"/>
                <a:gd name="connsiteX7" fmla="*/ 2574058 w 4676103"/>
                <a:gd name="connsiteY7" fmla="*/ 5848856 h 5852284"/>
                <a:gd name="connsiteX8" fmla="*/ 2560728 w 4676103"/>
                <a:gd name="connsiteY8" fmla="*/ 5852284 h 5852284"/>
                <a:gd name="connsiteX0" fmla="*/ 3344262 w 4676103"/>
                <a:gd name="connsiteY0" fmla="*/ 3747052 h 5852284"/>
                <a:gd name="connsiteX1" fmla="*/ 114044 w 4676103"/>
                <a:gd name="connsiteY1" fmla="*/ 516834 h 5852284"/>
                <a:gd name="connsiteX2" fmla="*/ 0 w 4676103"/>
                <a:gd name="connsiteY2" fmla="*/ 519718 h 5852284"/>
                <a:gd name="connsiteX3" fmla="*/ 11749 w 4676103"/>
                <a:gd name="connsiteY3" fmla="*/ 510932 h 5852284"/>
                <a:gd name="connsiteX4" fmla="*/ 1684425 w 4676103"/>
                <a:gd name="connsiteY4" fmla="*/ 0 h 5852284"/>
                <a:gd name="connsiteX5" fmla="*/ 4676103 w 4676103"/>
                <a:gd name="connsiteY5" fmla="*/ 2991678 h 5852284"/>
                <a:gd name="connsiteX6" fmla="*/ 2574058 w 4676103"/>
                <a:gd name="connsiteY6" fmla="*/ 5848856 h 5852284"/>
                <a:gd name="connsiteX7" fmla="*/ 2560728 w 4676103"/>
                <a:gd name="connsiteY7" fmla="*/ 5852284 h 5852284"/>
                <a:gd name="connsiteX0" fmla="*/ 114044 w 4676103"/>
                <a:gd name="connsiteY0" fmla="*/ 516834 h 5852284"/>
                <a:gd name="connsiteX1" fmla="*/ 0 w 4676103"/>
                <a:gd name="connsiteY1" fmla="*/ 519718 h 5852284"/>
                <a:gd name="connsiteX2" fmla="*/ 11749 w 4676103"/>
                <a:gd name="connsiteY2" fmla="*/ 510932 h 5852284"/>
                <a:gd name="connsiteX3" fmla="*/ 1684425 w 4676103"/>
                <a:gd name="connsiteY3" fmla="*/ 0 h 5852284"/>
                <a:gd name="connsiteX4" fmla="*/ 4676103 w 4676103"/>
                <a:gd name="connsiteY4" fmla="*/ 2991678 h 5852284"/>
                <a:gd name="connsiteX5" fmla="*/ 2574058 w 4676103"/>
                <a:gd name="connsiteY5" fmla="*/ 5848856 h 5852284"/>
                <a:gd name="connsiteX6" fmla="*/ 2560728 w 4676103"/>
                <a:gd name="connsiteY6" fmla="*/ 5852284 h 5852284"/>
                <a:gd name="connsiteX0" fmla="*/ 0 w 4676103"/>
                <a:gd name="connsiteY0" fmla="*/ 519718 h 5852284"/>
                <a:gd name="connsiteX1" fmla="*/ 11749 w 4676103"/>
                <a:gd name="connsiteY1" fmla="*/ 510932 h 5852284"/>
                <a:gd name="connsiteX2" fmla="*/ 1684425 w 4676103"/>
                <a:gd name="connsiteY2" fmla="*/ 0 h 5852284"/>
                <a:gd name="connsiteX3" fmla="*/ 4676103 w 4676103"/>
                <a:gd name="connsiteY3" fmla="*/ 2991678 h 5852284"/>
                <a:gd name="connsiteX4" fmla="*/ 2574058 w 4676103"/>
                <a:gd name="connsiteY4" fmla="*/ 5848856 h 5852284"/>
                <a:gd name="connsiteX5" fmla="*/ 2560728 w 4676103"/>
                <a:gd name="connsiteY5" fmla="*/ 5852284 h 585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6103" h="5852284">
                  <a:moveTo>
                    <a:pt x="0" y="519718"/>
                  </a:moveTo>
                  <a:lnTo>
                    <a:pt x="11749" y="510932"/>
                  </a:lnTo>
                  <a:cubicBezTo>
                    <a:pt x="489224" y="188356"/>
                    <a:pt x="1064828" y="0"/>
                    <a:pt x="1684425" y="0"/>
                  </a:cubicBezTo>
                  <a:cubicBezTo>
                    <a:pt x="3336683" y="0"/>
                    <a:pt x="4676103" y="1339420"/>
                    <a:pt x="4676103" y="2991678"/>
                  </a:cubicBezTo>
                  <a:cubicBezTo>
                    <a:pt x="4676103" y="4334138"/>
                    <a:pt x="3791877" y="5470076"/>
                    <a:pt x="2574058" y="5848856"/>
                  </a:cubicBezTo>
                  <a:lnTo>
                    <a:pt x="2560728" y="5852284"/>
                  </a:lnTo>
                </a:path>
              </a:pathLst>
            </a:custGeom>
            <a:noFill/>
            <a:ln w="63500" cmpd="sng">
              <a:solidFill>
                <a:schemeClr val="accent1"/>
              </a:solidFill>
              <a:prstDash val="solid"/>
              <a:round/>
              <a:headEnd type="oval"/>
              <a:tailEnd type="ova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a:extLst>
                <a:ext uri="{FF2B5EF4-FFF2-40B4-BE49-F238E27FC236}">
                  <a16:creationId xmlns:a16="http://schemas.microsoft.com/office/drawing/2014/main" id="{061A4404-041D-4E8F-8D07-67E3BEE484B4}"/>
                </a:ext>
              </a:extLst>
            </p:cNvPr>
            <p:cNvSpPr/>
            <p:nvPr/>
          </p:nvSpPr>
          <p:spPr>
            <a:xfrm rot="20547143">
              <a:off x="4712650" y="944419"/>
              <a:ext cx="414093" cy="414093"/>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56" name="椭圆 55">
              <a:extLst>
                <a:ext uri="{FF2B5EF4-FFF2-40B4-BE49-F238E27FC236}">
                  <a16:creationId xmlns:a16="http://schemas.microsoft.com/office/drawing/2014/main" id="{2C698599-6BA1-47F8-8CDE-DD3D302336CE}"/>
                </a:ext>
              </a:extLst>
            </p:cNvPr>
            <p:cNvSpPr/>
            <p:nvPr/>
          </p:nvSpPr>
          <p:spPr>
            <a:xfrm rot="20547143">
              <a:off x="7218811" y="3699044"/>
              <a:ext cx="414093" cy="414093"/>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57" name="椭圆 56">
              <a:extLst>
                <a:ext uri="{FF2B5EF4-FFF2-40B4-BE49-F238E27FC236}">
                  <a16:creationId xmlns:a16="http://schemas.microsoft.com/office/drawing/2014/main" id="{49A90338-601F-4030-BD41-1229E0A90159}"/>
                </a:ext>
              </a:extLst>
            </p:cNvPr>
            <p:cNvSpPr/>
            <p:nvPr/>
          </p:nvSpPr>
          <p:spPr>
            <a:xfrm rot="20547143">
              <a:off x="7973656" y="3931045"/>
              <a:ext cx="195749" cy="195749"/>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58" name="椭圆 57">
              <a:extLst>
                <a:ext uri="{FF2B5EF4-FFF2-40B4-BE49-F238E27FC236}">
                  <a16:creationId xmlns:a16="http://schemas.microsoft.com/office/drawing/2014/main" id="{D579B748-668F-4A45-808C-F9FE3A56E7F1}"/>
                </a:ext>
              </a:extLst>
            </p:cNvPr>
            <p:cNvSpPr/>
            <p:nvPr/>
          </p:nvSpPr>
          <p:spPr>
            <a:xfrm>
              <a:off x="3741541" y="1469504"/>
              <a:ext cx="857761" cy="857761"/>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59" name="椭圆 58">
              <a:extLst>
                <a:ext uri="{FF2B5EF4-FFF2-40B4-BE49-F238E27FC236}">
                  <a16:creationId xmlns:a16="http://schemas.microsoft.com/office/drawing/2014/main" id="{ED0D7646-CE78-4433-BD5A-499CFDE2A8BE}"/>
                </a:ext>
              </a:extLst>
            </p:cNvPr>
            <p:cNvSpPr/>
            <p:nvPr/>
          </p:nvSpPr>
          <p:spPr>
            <a:xfrm>
              <a:off x="3365120" y="2139836"/>
              <a:ext cx="226828" cy="226828"/>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grpSp>
      <p:sp>
        <p:nvSpPr>
          <p:cNvPr id="2" name="Rectangle 2">
            <a:extLst>
              <a:ext uri="{FF2B5EF4-FFF2-40B4-BE49-F238E27FC236}">
                <a16:creationId xmlns:a16="http://schemas.microsoft.com/office/drawing/2014/main" id="{598C3283-8069-4E05-B713-FE8808394A8F}"/>
              </a:ext>
            </a:extLst>
          </p:cNvPr>
          <p:cNvSpPr>
            <a:spLocks noChangeArrowheads="1"/>
          </p:cNvSpPr>
          <p:nvPr/>
        </p:nvSpPr>
        <p:spPr bwMode="auto">
          <a:xfrm>
            <a:off x="5392923" y="1175685"/>
            <a:ext cx="1155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a:extLst>
              <a:ext uri="{FF2B5EF4-FFF2-40B4-BE49-F238E27FC236}">
                <a16:creationId xmlns:a16="http://schemas.microsoft.com/office/drawing/2014/main" id="{DD14C1F1-E0A6-4D58-B95E-7394FE5AF434}"/>
              </a:ext>
            </a:extLst>
          </p:cNvPr>
          <p:cNvSpPr/>
          <p:nvPr/>
        </p:nvSpPr>
        <p:spPr>
          <a:xfrm>
            <a:off x="672336" y="1786504"/>
            <a:ext cx="5563364" cy="4075668"/>
          </a:xfrm>
          <a:prstGeom prst="rect">
            <a:avLst/>
          </a:prstGeom>
        </p:spPr>
        <p:txBody>
          <a:bodyPr wrap="square">
            <a:spAutoFit/>
          </a:bodyPr>
          <a:lstStyle/>
          <a:p>
            <a:pPr marL="1588">
              <a:lnSpc>
                <a:spcPct val="150000"/>
              </a:lnSpc>
              <a:buClr>
                <a:schemeClr val="tx1"/>
              </a:buClr>
            </a:pPr>
            <a:r>
              <a:rPr lang="zh-CN" altLang="en-US" sz="2200" dirty="0">
                <a:latin typeface="+mn-ea"/>
              </a:rPr>
              <a:t>双光束紫外可见分光光度计在光路设计上采用两束能量基本一致的光同时分别对样品和参比进行测量，通过参比光束实时反馈补偿测量系统的稳定性，提高仪器的稳定性和测量精度。 在仪器结构上，双光束仪器与准双光束和单光束最大的不同在于，双光束仪器的样品室有两路光，可以同时在两路光上放置参比和样品。</a:t>
            </a:r>
          </a:p>
        </p:txBody>
      </p:sp>
      <p:pic>
        <p:nvPicPr>
          <p:cNvPr id="6" name="图片 5">
            <a:extLst>
              <a:ext uri="{FF2B5EF4-FFF2-40B4-BE49-F238E27FC236}">
                <a16:creationId xmlns:a16="http://schemas.microsoft.com/office/drawing/2014/main" id="{1CC2D2C9-0443-46B6-B358-AE21558478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5147" y="4066614"/>
            <a:ext cx="5429529" cy="2063856"/>
          </a:xfrm>
          <a:prstGeom prst="rect">
            <a:avLst/>
          </a:prstGeom>
        </p:spPr>
      </p:pic>
      <p:pic>
        <p:nvPicPr>
          <p:cNvPr id="11" name="图片 10">
            <a:extLst>
              <a:ext uri="{FF2B5EF4-FFF2-40B4-BE49-F238E27FC236}">
                <a16:creationId xmlns:a16="http://schemas.microsoft.com/office/drawing/2014/main" id="{50CB38D3-C012-485E-A99C-DF64906318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43079" y="1060806"/>
            <a:ext cx="4902452" cy="3022755"/>
          </a:xfrm>
          <a:prstGeom prst="rect">
            <a:avLst/>
          </a:prstGeom>
        </p:spPr>
      </p:pic>
      <p:sp>
        <p:nvSpPr>
          <p:cNvPr id="48" name="文本框 13313">
            <a:extLst>
              <a:ext uri="{FF2B5EF4-FFF2-40B4-BE49-F238E27FC236}">
                <a16:creationId xmlns:a16="http://schemas.microsoft.com/office/drawing/2014/main" id="{238F32AD-A05A-420C-AB68-07553777F3B1}"/>
              </a:ext>
            </a:extLst>
          </p:cNvPr>
          <p:cNvSpPr txBox="1">
            <a:spLocks noChangeArrowheads="1"/>
          </p:cNvSpPr>
          <p:nvPr/>
        </p:nvSpPr>
        <p:spPr bwMode="auto">
          <a:xfrm>
            <a:off x="684213" y="1236663"/>
            <a:ext cx="11128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400">
                <a:solidFill>
                  <a:schemeClr val="tx1"/>
                </a:solidFill>
                <a:latin typeface="Arial" panose="020B0604020202020204" pitchFamily="34" charset="0"/>
                <a:ea typeface="宋体" panose="02010600030101010101" pitchFamily="2" charset="-122"/>
              </a:defRPr>
            </a:lvl1pPr>
            <a:lvl2pPr marL="742950" indent="-285750" eaLnBrk="0" hangingPunct="0">
              <a:defRPr sz="5400">
                <a:solidFill>
                  <a:schemeClr val="tx1"/>
                </a:solidFill>
                <a:latin typeface="Arial" panose="020B0604020202020204" pitchFamily="34" charset="0"/>
                <a:ea typeface="宋体" panose="02010600030101010101" pitchFamily="2" charset="-122"/>
              </a:defRPr>
            </a:lvl2pPr>
            <a:lvl3pPr marL="1143000" indent="-228600" eaLnBrk="0" hangingPunct="0">
              <a:defRPr sz="5400">
                <a:solidFill>
                  <a:schemeClr val="tx1"/>
                </a:solidFill>
                <a:latin typeface="Arial" panose="020B0604020202020204" pitchFamily="34" charset="0"/>
                <a:ea typeface="宋体" panose="02010600030101010101" pitchFamily="2" charset="-122"/>
              </a:defRPr>
            </a:lvl3pPr>
            <a:lvl4pPr marL="1600200" indent="-228600" eaLnBrk="0" hangingPunct="0">
              <a:defRPr sz="5400">
                <a:solidFill>
                  <a:schemeClr val="tx1"/>
                </a:solidFill>
                <a:latin typeface="Arial" panose="020B0604020202020204" pitchFamily="34" charset="0"/>
                <a:ea typeface="宋体" panose="02010600030101010101" pitchFamily="2" charset="-122"/>
              </a:defRPr>
            </a:lvl4pPr>
            <a:lvl5pPr marL="2057400" indent="-228600" eaLnBrk="0" hangingPunct="0">
              <a:defRPr sz="5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5400">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chemeClr val="hlink"/>
                </a:solidFill>
                <a:latin typeface="宋体" panose="02010600030101010101" pitchFamily="2" charset="-122"/>
              </a:rPr>
              <a:t>双光束</a:t>
            </a:r>
          </a:p>
        </p:txBody>
      </p:sp>
    </p:spTree>
    <p:extLst>
      <p:ext uri="{BB962C8B-B14F-4D97-AF65-F5344CB8AC3E}">
        <p14:creationId xmlns:p14="http://schemas.microsoft.com/office/powerpoint/2010/main" val="3628710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87" y="2374031"/>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cstate="print"/>
          <a:stretch>
            <a:fillRect/>
          </a:stretch>
        </p:blipFill>
        <p:spPr>
          <a:xfrm>
            <a:off x="940997" y="2082983"/>
            <a:ext cx="3434547" cy="2341988"/>
          </a:xfrm>
          <a:prstGeom prst="rect">
            <a:avLst/>
          </a:prstGeom>
        </p:spPr>
      </p:pic>
      <p:sp>
        <p:nvSpPr>
          <p:cNvPr id="4" name="TextBox 3"/>
          <p:cNvSpPr txBox="1"/>
          <p:nvPr/>
        </p:nvSpPr>
        <p:spPr>
          <a:xfrm>
            <a:off x="1816100" y="2544903"/>
            <a:ext cx="1814590" cy="1277273"/>
          </a:xfrm>
          <a:prstGeom prst="rect">
            <a:avLst/>
          </a:prstGeom>
        </p:spPr>
        <p:txBody>
          <a:bodyPr lIns="0" tIns="0" rIns="63500" rtlCol="0" anchor="t">
            <a:spAutoFit/>
          </a:bodyPr>
          <a:lstStyle/>
          <a:p>
            <a:pPr algn="ctr" latinLnBrk="1"/>
            <a:r>
              <a:rPr lang="en-US" sz="8000" dirty="0">
                <a:solidFill>
                  <a:srgbClr val="FFFFFF"/>
                </a:solidFill>
                <a:latin typeface="微软雅黑" panose="020B0503020204020204" charset="-122"/>
                <a:ea typeface="微软雅黑" panose="020B0503020204020204" charset="-122"/>
              </a:rPr>
              <a:t>04</a:t>
            </a:r>
            <a:endParaRPr lang="en-US" sz="1100" dirty="0"/>
          </a:p>
        </p:txBody>
      </p:sp>
      <p:sp>
        <p:nvSpPr>
          <p:cNvPr id="5" name="TextBox 4"/>
          <p:cNvSpPr txBox="1"/>
          <p:nvPr/>
        </p:nvSpPr>
        <p:spPr>
          <a:xfrm>
            <a:off x="5921203" y="2825583"/>
            <a:ext cx="3434548" cy="784830"/>
          </a:xfrm>
          <a:prstGeom prst="rect">
            <a:avLst/>
          </a:prstGeom>
        </p:spPr>
        <p:txBody>
          <a:bodyPr wrap="square" lIns="0" tIns="0" rIns="63500" rtlCol="0" anchor="t">
            <a:spAutoFit/>
          </a:bodyPr>
          <a:lstStyle/>
          <a:p>
            <a:pPr algn="dist" latinLnBrk="1"/>
            <a:r>
              <a:rPr lang="zh-CN" altLang="en-US" sz="4800" b="1" dirty="0">
                <a:solidFill>
                  <a:schemeClr val="bg1"/>
                </a:solidFill>
                <a:latin typeface="Arial" panose="020B0604020202020204" pitchFamily="34" charset="0"/>
                <a:ea typeface="微软雅黑" panose="020B0503020204020204" charset="-122"/>
                <a:sym typeface="Arial" panose="020B0604020202020204" pitchFamily="34" charset="0"/>
              </a:rPr>
              <a:t>实验仪器</a:t>
            </a:r>
            <a:endParaRPr lang="en-US" altLang="zh-CN" sz="48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172" y="5003800"/>
            <a:ext cx="1281649" cy="1281649"/>
          </a:xfrm>
          <a:prstGeom prst="rect">
            <a:avLst/>
          </a:prstGeom>
        </p:spPr>
      </p:pic>
      <p:grpSp>
        <p:nvGrpSpPr>
          <p:cNvPr id="8" name="组合 2">
            <a:extLst>
              <a:ext uri="{FF2B5EF4-FFF2-40B4-BE49-F238E27FC236}">
                <a16:creationId xmlns:a16="http://schemas.microsoft.com/office/drawing/2014/main" id="{AD1A22B8-F68C-4297-873A-CBC6FCAD2EA9}"/>
              </a:ext>
            </a:extLst>
          </p:cNvPr>
          <p:cNvGrpSpPr/>
          <p:nvPr/>
        </p:nvGrpSpPr>
        <p:grpSpPr bwMode="auto">
          <a:xfrm>
            <a:off x="3919926" y="2917965"/>
            <a:ext cx="7391400" cy="600075"/>
            <a:chOff x="0" y="0"/>
            <a:chExt cx="3580582" cy="158874"/>
          </a:xfrm>
        </p:grpSpPr>
        <p:grpSp>
          <p:nvGrpSpPr>
            <p:cNvPr id="9" name="组合 61">
              <a:extLst>
                <a:ext uri="{FF2B5EF4-FFF2-40B4-BE49-F238E27FC236}">
                  <a16:creationId xmlns:a16="http://schemas.microsoft.com/office/drawing/2014/main" id="{34A901E7-EE94-4CB4-9EE7-ACA2E4D6C4A3}"/>
                </a:ext>
              </a:extLst>
            </p:cNvPr>
            <p:cNvGrpSpPr/>
            <p:nvPr/>
          </p:nvGrpSpPr>
          <p:grpSpPr bwMode="auto">
            <a:xfrm>
              <a:off x="0" y="0"/>
              <a:ext cx="792088" cy="158874"/>
              <a:chOff x="0" y="0"/>
              <a:chExt cx="792088" cy="158874"/>
            </a:xfrm>
          </p:grpSpPr>
          <p:sp>
            <p:nvSpPr>
              <p:cNvPr id="14" name="直接连接符 70">
                <a:extLst>
                  <a:ext uri="{FF2B5EF4-FFF2-40B4-BE49-F238E27FC236}">
                    <a16:creationId xmlns:a16="http://schemas.microsoft.com/office/drawing/2014/main" id="{173EC3D6-6F4F-4DAF-B869-5A1D67377651}"/>
                  </a:ext>
                </a:extLst>
              </p:cNvPr>
              <p:cNvSpPr>
                <a:spLocks noChangeShapeType="1"/>
              </p:cNvSpPr>
              <p:nvPr/>
            </p:nvSpPr>
            <p:spPr bwMode="auto">
              <a:xfrm flipH="1">
                <a:off x="0" y="79437"/>
                <a:ext cx="792088"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5" name="直接连接符 71">
                <a:extLst>
                  <a:ext uri="{FF2B5EF4-FFF2-40B4-BE49-F238E27FC236}">
                    <a16:creationId xmlns:a16="http://schemas.microsoft.com/office/drawing/2014/main" id="{752BA2B9-098B-4D39-9F4C-65CA7A6D92A1}"/>
                  </a:ext>
                </a:extLst>
              </p:cNvPr>
              <p:cNvSpPr>
                <a:spLocks noChangeShapeType="1"/>
              </p:cNvSpPr>
              <p:nvPr/>
            </p:nvSpPr>
            <p:spPr bwMode="auto">
              <a:xfrm flipH="1">
                <a:off x="216024" y="0"/>
                <a:ext cx="57606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6" name="直接连接符 72">
                <a:extLst>
                  <a:ext uri="{FF2B5EF4-FFF2-40B4-BE49-F238E27FC236}">
                    <a16:creationId xmlns:a16="http://schemas.microsoft.com/office/drawing/2014/main" id="{CC037A5B-7A6A-4667-8F87-4081E1A3F06B}"/>
                  </a:ext>
                </a:extLst>
              </p:cNvPr>
              <p:cNvSpPr>
                <a:spLocks noChangeShapeType="1"/>
              </p:cNvSpPr>
              <p:nvPr/>
            </p:nvSpPr>
            <p:spPr bwMode="auto">
              <a:xfrm flipH="1">
                <a:off x="396044" y="158874"/>
                <a:ext cx="39604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0" name="组合 62">
              <a:extLst>
                <a:ext uri="{FF2B5EF4-FFF2-40B4-BE49-F238E27FC236}">
                  <a16:creationId xmlns:a16="http://schemas.microsoft.com/office/drawing/2014/main" id="{6314269A-498D-4BCE-A3CB-D124943705D7}"/>
                </a:ext>
              </a:extLst>
            </p:cNvPr>
            <p:cNvGrpSpPr/>
            <p:nvPr/>
          </p:nvGrpSpPr>
          <p:grpSpPr bwMode="auto">
            <a:xfrm rot="10800000">
              <a:off x="2788494" y="0"/>
              <a:ext cx="792088" cy="158874"/>
              <a:chOff x="0" y="0"/>
              <a:chExt cx="792088" cy="158874"/>
            </a:xfrm>
          </p:grpSpPr>
          <p:sp>
            <p:nvSpPr>
              <p:cNvPr id="11" name="直接连接符 67">
                <a:extLst>
                  <a:ext uri="{FF2B5EF4-FFF2-40B4-BE49-F238E27FC236}">
                    <a16:creationId xmlns:a16="http://schemas.microsoft.com/office/drawing/2014/main" id="{3FC557F7-F535-47FB-93D2-DF3761442FB2}"/>
                  </a:ext>
                </a:extLst>
              </p:cNvPr>
              <p:cNvSpPr>
                <a:spLocks noChangeShapeType="1"/>
              </p:cNvSpPr>
              <p:nvPr/>
            </p:nvSpPr>
            <p:spPr bwMode="auto">
              <a:xfrm flipH="1">
                <a:off x="0" y="79437"/>
                <a:ext cx="792088"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2" name="直接连接符 68">
                <a:extLst>
                  <a:ext uri="{FF2B5EF4-FFF2-40B4-BE49-F238E27FC236}">
                    <a16:creationId xmlns:a16="http://schemas.microsoft.com/office/drawing/2014/main" id="{0C415194-FDE6-4BCE-B484-565B43BA17DE}"/>
                  </a:ext>
                </a:extLst>
              </p:cNvPr>
              <p:cNvSpPr>
                <a:spLocks noChangeShapeType="1"/>
              </p:cNvSpPr>
              <p:nvPr/>
            </p:nvSpPr>
            <p:spPr bwMode="auto">
              <a:xfrm flipH="1">
                <a:off x="216024" y="0"/>
                <a:ext cx="57606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3" name="直接连接符 69">
                <a:extLst>
                  <a:ext uri="{FF2B5EF4-FFF2-40B4-BE49-F238E27FC236}">
                    <a16:creationId xmlns:a16="http://schemas.microsoft.com/office/drawing/2014/main" id="{98E70811-36CE-4C82-ADE5-3F03876AA5D1}"/>
                  </a:ext>
                </a:extLst>
              </p:cNvPr>
              <p:cNvSpPr>
                <a:spLocks noChangeShapeType="1"/>
              </p:cNvSpPr>
              <p:nvPr/>
            </p:nvSpPr>
            <p:spPr bwMode="auto">
              <a:xfrm flipH="1">
                <a:off x="396044" y="158874"/>
                <a:ext cx="39604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grpSp>
      <p:pic>
        <p:nvPicPr>
          <p:cNvPr id="7" name="图片 6">
            <a:extLst>
              <a:ext uri="{FF2B5EF4-FFF2-40B4-BE49-F238E27FC236}">
                <a16:creationId xmlns:a16="http://schemas.microsoft.com/office/drawing/2014/main" id="{E591B53D-A8E2-4F95-A892-E1B04F1308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9853" y="10899"/>
            <a:ext cx="3127147" cy="1752803"/>
          </a:xfrm>
          <a:prstGeom prst="rect">
            <a:avLst/>
          </a:prstGeom>
        </p:spPr>
      </p:pic>
    </p:spTree>
    <p:extLst>
      <p:ext uri="{BB962C8B-B14F-4D97-AF65-F5344CB8AC3E}">
        <p14:creationId xmlns:p14="http://schemas.microsoft.com/office/powerpoint/2010/main" val="204969318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F32B5A8-4FEA-4F75-8AD1-F4AC5B637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6143" y="1731512"/>
            <a:ext cx="4432528" cy="2921150"/>
          </a:xfrm>
          <a:prstGeom prst="rect">
            <a:avLst/>
          </a:prstGeom>
        </p:spPr>
      </p:pic>
      <p:sp>
        <p:nvSpPr>
          <p:cNvPr id="4" name="文本框 3">
            <a:extLst>
              <a:ext uri="{FF2B5EF4-FFF2-40B4-BE49-F238E27FC236}">
                <a16:creationId xmlns:a16="http://schemas.microsoft.com/office/drawing/2014/main" id="{5D909308-C93E-4535-A062-D6ED33400206}"/>
              </a:ext>
            </a:extLst>
          </p:cNvPr>
          <p:cNvSpPr txBox="1"/>
          <p:nvPr/>
        </p:nvSpPr>
        <p:spPr>
          <a:xfrm>
            <a:off x="-12700" y="6146800"/>
            <a:ext cx="11557000" cy="354841"/>
          </a:xfrm>
          <a:prstGeom prst="rect">
            <a:avLst/>
          </a:prstGeom>
          <a:solidFill>
            <a:schemeClr val="accent5">
              <a:lumMod val="75000"/>
            </a:schemeClr>
          </a:solidFill>
          <a:ln>
            <a:noFill/>
          </a:ln>
        </p:spPr>
        <p:txBody>
          <a:bodyPr wrap="square" rtlCol="0">
            <a:spAutoFit/>
          </a:bodyPr>
          <a:lstStyle/>
          <a:p>
            <a:endParaRPr lang="zh-CN" altLang="en-US" sz="1706" dirty="0"/>
          </a:p>
        </p:txBody>
      </p:sp>
      <p:cxnSp>
        <p:nvCxnSpPr>
          <p:cNvPr id="31" name="直接连接符 30">
            <a:extLst>
              <a:ext uri="{FF2B5EF4-FFF2-40B4-BE49-F238E27FC236}">
                <a16:creationId xmlns:a16="http://schemas.microsoft.com/office/drawing/2014/main" id="{787F3103-1E98-4282-A17C-C20B34E47D2E}"/>
              </a:ext>
            </a:extLst>
          </p:cNvPr>
          <p:cNvCxnSpPr>
            <a:cxnSpLocks/>
          </p:cNvCxnSpPr>
          <p:nvPr/>
        </p:nvCxnSpPr>
        <p:spPr>
          <a:xfrm>
            <a:off x="1297317" y="917170"/>
            <a:ext cx="9510383" cy="0"/>
          </a:xfrm>
          <a:prstGeom prst="line">
            <a:avLst/>
          </a:prstGeom>
          <a:noFill/>
          <a:ln w="12700" cap="flat" cmpd="sng" algn="ctr">
            <a:solidFill>
              <a:sysClr val="windowText" lastClr="000000"/>
            </a:solidFill>
            <a:prstDash val="dash"/>
          </a:ln>
          <a:effectLst/>
        </p:spPr>
      </p:cxnSp>
      <p:sp>
        <p:nvSpPr>
          <p:cNvPr id="33" name="TextBox 34">
            <a:extLst>
              <a:ext uri="{FF2B5EF4-FFF2-40B4-BE49-F238E27FC236}">
                <a16:creationId xmlns:a16="http://schemas.microsoft.com/office/drawing/2014/main" id="{9BB5CB04-6907-475A-AB75-C55719FCAE6A}"/>
              </a:ext>
            </a:extLst>
          </p:cNvPr>
          <p:cNvSpPr txBox="1"/>
          <p:nvPr/>
        </p:nvSpPr>
        <p:spPr>
          <a:xfrm>
            <a:off x="1049290" y="362974"/>
            <a:ext cx="2076209" cy="523220"/>
          </a:xfrm>
          <a:prstGeom prst="rect">
            <a:avLst/>
          </a:prstGeom>
          <a:noFill/>
        </p:spPr>
        <p:txBody>
          <a:bodyPr wrap="none" rtlCol="0">
            <a:spAutoFit/>
          </a:bodyPr>
          <a:lstStyle/>
          <a:p>
            <a:r>
              <a:rPr lang="zh-CN" altLang="en-US" sz="2000" spc="300" dirty="0">
                <a:solidFill>
                  <a:prstClr val="black"/>
                </a:solidFill>
                <a:latin typeface="宋体" panose="02010600030101010101" pitchFamily="2" charset="-122"/>
                <a:ea typeface="宋体" panose="02010600030101010101" pitchFamily="2" charset="-122"/>
              </a:rPr>
              <a:t>　</a:t>
            </a:r>
            <a:r>
              <a:rPr lang="zh-CN" altLang="en-US" sz="2800" b="1" spc="300" dirty="0">
                <a:latin typeface="宋体" panose="02010600030101010101" pitchFamily="2" charset="-122"/>
                <a:ea typeface="宋体" panose="02010600030101010101" pitchFamily="2" charset="-122"/>
              </a:rPr>
              <a:t>实验仪器</a:t>
            </a:r>
          </a:p>
        </p:txBody>
      </p:sp>
      <p:cxnSp>
        <p:nvCxnSpPr>
          <p:cNvPr id="35" name="直接连接符 34">
            <a:extLst>
              <a:ext uri="{FF2B5EF4-FFF2-40B4-BE49-F238E27FC236}">
                <a16:creationId xmlns:a16="http://schemas.microsoft.com/office/drawing/2014/main" id="{419E72C9-EA40-40C1-B6DD-3F6D0722515C}"/>
              </a:ext>
            </a:extLst>
          </p:cNvPr>
          <p:cNvCxnSpPr>
            <a:cxnSpLocks/>
          </p:cNvCxnSpPr>
          <p:nvPr/>
        </p:nvCxnSpPr>
        <p:spPr>
          <a:xfrm>
            <a:off x="3179675" y="429586"/>
            <a:ext cx="0" cy="334294"/>
          </a:xfrm>
          <a:prstGeom prst="line">
            <a:avLst/>
          </a:prstGeom>
          <a:noFill/>
          <a:ln w="19050" cap="flat" cmpd="sng" algn="ctr">
            <a:solidFill>
              <a:sysClr val="windowText" lastClr="000000"/>
            </a:solidFill>
            <a:prstDash val="solid"/>
          </a:ln>
          <a:effectLst/>
        </p:spPr>
      </p:cxnSp>
      <p:sp>
        <p:nvSpPr>
          <p:cNvPr id="14" name="矩形 13">
            <a:extLst>
              <a:ext uri="{FF2B5EF4-FFF2-40B4-BE49-F238E27FC236}">
                <a16:creationId xmlns:a16="http://schemas.microsoft.com/office/drawing/2014/main" id="{0F3EAE20-8D22-4E0C-B56F-2A2B1AD20256}"/>
              </a:ext>
            </a:extLst>
          </p:cNvPr>
          <p:cNvSpPr/>
          <p:nvPr/>
        </p:nvSpPr>
        <p:spPr>
          <a:xfrm>
            <a:off x="3233852" y="431800"/>
            <a:ext cx="4569713" cy="461665"/>
          </a:xfrm>
          <a:prstGeom prst="rect">
            <a:avLst/>
          </a:prstGeom>
        </p:spPr>
        <p:txBody>
          <a:bodyPr wrap="none">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EXPERIMENTAL INSTRUMENT</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grpSp>
        <p:nvGrpSpPr>
          <p:cNvPr id="121" name="组合 120">
            <a:extLst>
              <a:ext uri="{FF2B5EF4-FFF2-40B4-BE49-F238E27FC236}">
                <a16:creationId xmlns:a16="http://schemas.microsoft.com/office/drawing/2014/main" id="{03A48000-3A64-43D9-B657-4EE47ADB46D3}"/>
              </a:ext>
            </a:extLst>
          </p:cNvPr>
          <p:cNvGrpSpPr/>
          <p:nvPr/>
        </p:nvGrpSpPr>
        <p:grpSpPr>
          <a:xfrm>
            <a:off x="5737281" y="6166971"/>
            <a:ext cx="1443569" cy="360829"/>
            <a:chOff x="414611" y="6477345"/>
            <a:chExt cx="1609033" cy="380655"/>
          </a:xfrm>
        </p:grpSpPr>
        <p:pic>
          <p:nvPicPr>
            <p:cNvPr id="122" name="图片 121">
              <a:extLst>
                <a:ext uri="{FF2B5EF4-FFF2-40B4-BE49-F238E27FC236}">
                  <a16:creationId xmlns:a16="http://schemas.microsoft.com/office/drawing/2014/main" id="{EC55996B-B3EC-4211-A0E8-73FDAE5130C8}"/>
                </a:ext>
              </a:extLst>
            </p:cNvPr>
            <p:cNvPicPr>
              <a:picLocks noChangeAspect="1"/>
            </p:cNvPicPr>
            <p:nvPr/>
          </p:nvPicPr>
          <p:blipFill rotWithShape="1">
            <a:blip r:embed="rId4" cstate="print">
              <a:biLevel thresh="25000"/>
            </a:blip>
            <a:srcRect l="1" t="6582" r="-25334" b="26979"/>
            <a:stretch/>
          </p:blipFill>
          <p:spPr>
            <a:xfrm>
              <a:off x="414611" y="6477345"/>
              <a:ext cx="724874" cy="380655"/>
            </a:xfrm>
            <a:prstGeom prst="rect">
              <a:avLst/>
            </a:prstGeom>
          </p:spPr>
        </p:pic>
        <p:pic>
          <p:nvPicPr>
            <p:cNvPr id="123" name="图片 122">
              <a:extLst>
                <a:ext uri="{FF2B5EF4-FFF2-40B4-BE49-F238E27FC236}">
                  <a16:creationId xmlns:a16="http://schemas.microsoft.com/office/drawing/2014/main" id="{6EC4D075-D4F7-458D-9F51-602E8362FB8B}"/>
                </a:ext>
              </a:extLst>
            </p:cNvPr>
            <p:cNvPicPr>
              <a:picLocks noChangeAspect="1"/>
            </p:cNvPicPr>
            <p:nvPr/>
          </p:nvPicPr>
          <p:blipFill rotWithShape="1">
            <a:blip r:embed="rId5" cstate="print">
              <a:biLevel thresh="25000"/>
              <a:extLst>
                <a:ext uri="{28A0092B-C50C-407E-A947-70E740481C1C}">
                  <a14:useLocalDpi xmlns:a14="http://schemas.microsoft.com/office/drawing/2010/main" val="0"/>
                </a:ext>
              </a:extLst>
            </a:blip>
            <a:srcRect l="32814" t="12432" r="55484" b="78542"/>
            <a:stretch/>
          </p:blipFill>
          <p:spPr>
            <a:xfrm rot="1259126">
              <a:off x="867397" y="6515828"/>
              <a:ext cx="402920" cy="310802"/>
            </a:xfrm>
            <a:prstGeom prst="rect">
              <a:avLst/>
            </a:prstGeom>
          </p:spPr>
        </p:pic>
        <p:pic>
          <p:nvPicPr>
            <p:cNvPr id="124" name="图片 123">
              <a:extLst>
                <a:ext uri="{FF2B5EF4-FFF2-40B4-BE49-F238E27FC236}">
                  <a16:creationId xmlns:a16="http://schemas.microsoft.com/office/drawing/2014/main" id="{E7143F71-1E57-42EE-8BF8-C83C068846FD}"/>
                </a:ext>
              </a:extLst>
            </p:cNvPr>
            <p:cNvPicPr>
              <a:picLocks noChangeAspect="1"/>
            </p:cNvPicPr>
            <p:nvPr/>
          </p:nvPicPr>
          <p:blipFill rotWithShape="1">
            <a:blip r:embed="rId6" cstate="print"/>
            <a:srcRect t="-1" b="16526"/>
            <a:stretch/>
          </p:blipFill>
          <p:spPr>
            <a:xfrm rot="589386">
              <a:off x="1256498" y="6481317"/>
              <a:ext cx="388026" cy="326437"/>
            </a:xfrm>
            <a:prstGeom prst="rect">
              <a:avLst/>
            </a:prstGeom>
          </p:spPr>
        </p:pic>
        <p:pic>
          <p:nvPicPr>
            <p:cNvPr id="125" name="图片 124">
              <a:extLst>
                <a:ext uri="{FF2B5EF4-FFF2-40B4-BE49-F238E27FC236}">
                  <a16:creationId xmlns:a16="http://schemas.microsoft.com/office/drawing/2014/main" id="{CC2DD214-B589-4FD0-9DAF-AF8AD9B9C459}"/>
                </a:ext>
              </a:extLst>
            </p:cNvPr>
            <p:cNvPicPr>
              <a:picLocks noChangeAspect="1"/>
            </p:cNvPicPr>
            <p:nvPr/>
          </p:nvPicPr>
          <p:blipFill rotWithShape="1">
            <a:blip r:embed="rId7" cstate="print"/>
            <a:srcRect t="18211" b="8984"/>
            <a:stretch/>
          </p:blipFill>
          <p:spPr>
            <a:xfrm>
              <a:off x="1554468" y="6496881"/>
              <a:ext cx="469176" cy="341581"/>
            </a:xfrm>
            <a:prstGeom prst="rect">
              <a:avLst/>
            </a:prstGeom>
          </p:spPr>
        </p:pic>
      </p:grpSp>
      <p:grpSp>
        <p:nvGrpSpPr>
          <p:cNvPr id="126" name="组合 125">
            <a:extLst>
              <a:ext uri="{FF2B5EF4-FFF2-40B4-BE49-F238E27FC236}">
                <a16:creationId xmlns:a16="http://schemas.microsoft.com/office/drawing/2014/main" id="{9D46C27D-2E8D-4384-9D18-0E7C2CA21D27}"/>
              </a:ext>
            </a:extLst>
          </p:cNvPr>
          <p:cNvGrpSpPr/>
          <p:nvPr/>
        </p:nvGrpSpPr>
        <p:grpSpPr>
          <a:xfrm>
            <a:off x="7013803" y="5864580"/>
            <a:ext cx="4530497" cy="680841"/>
            <a:chOff x="7026503" y="5864580"/>
            <a:chExt cx="4530497" cy="680841"/>
          </a:xfrm>
        </p:grpSpPr>
        <p:sp>
          <p:nvSpPr>
            <p:cNvPr id="127" name="TextBox 11">
              <a:extLst>
                <a:ext uri="{FF2B5EF4-FFF2-40B4-BE49-F238E27FC236}">
                  <a16:creationId xmlns:a16="http://schemas.microsoft.com/office/drawing/2014/main" id="{BDF820FA-212F-4292-BA2F-8C2802E1365D}"/>
                </a:ext>
              </a:extLst>
            </p:cNvPr>
            <p:cNvSpPr txBox="1"/>
            <p:nvPr/>
          </p:nvSpPr>
          <p:spPr>
            <a:xfrm>
              <a:off x="7026503" y="5864580"/>
              <a:ext cx="4474868" cy="587020"/>
            </a:xfrm>
            <a:prstGeom prst="rect">
              <a:avLst/>
            </a:prstGeom>
          </p:spPr>
          <p:txBody>
            <a:bodyPr wrap="square" lIns="0" tIns="0" rIns="63500" rtlCol="0" anchor="t">
              <a:spAutoFit/>
            </a:bodyPr>
            <a:lstStyle/>
            <a:p>
              <a:pPr algn="dist" latinLnBrk="1">
                <a:lnSpc>
                  <a:spcPct val="120000"/>
                </a:lnSpc>
              </a:pPr>
              <a:r>
                <a:rPr lang="en-US" altLang="zh-CN" sz="3200" b="1" dirty="0">
                  <a:solidFill>
                    <a:schemeClr val="accent3">
                      <a:lumMod val="75000"/>
                    </a:schemeClr>
                  </a:solidFill>
                  <a:latin typeface="微软雅黑" panose="020B0503020204020204" charset="-122"/>
                  <a:ea typeface="微软雅黑" panose="020B0503020204020204" charset="-122"/>
                </a:rPr>
                <a:t>  </a:t>
              </a:r>
              <a:r>
                <a:rPr lang="zh-CN" altLang="en-US" sz="1200" dirty="0">
                  <a:solidFill>
                    <a:srgbClr val="00B0F0"/>
                  </a:solidFill>
                  <a:latin typeface="微软雅黑" panose="020B0503020204020204" charset="-122"/>
                  <a:ea typeface="微软雅黑" panose="020B0503020204020204" charset="-122"/>
                </a:rPr>
                <a:t>物理学国家级实验教学示范中心</a:t>
              </a:r>
            </a:p>
          </p:txBody>
        </p:sp>
        <p:sp>
          <p:nvSpPr>
            <p:cNvPr id="128" name="矩形 127">
              <a:extLst>
                <a:ext uri="{FF2B5EF4-FFF2-40B4-BE49-F238E27FC236}">
                  <a16:creationId xmlns:a16="http://schemas.microsoft.com/office/drawing/2014/main" id="{EF52DB50-0BDD-4BDD-8FDE-83A50E50C87A}"/>
                </a:ext>
              </a:extLst>
            </p:cNvPr>
            <p:cNvSpPr/>
            <p:nvPr/>
          </p:nvSpPr>
          <p:spPr>
            <a:xfrm>
              <a:off x="7175745" y="6299200"/>
              <a:ext cx="4381255" cy="246221"/>
            </a:xfrm>
            <a:prstGeom prst="rect">
              <a:avLst/>
            </a:prstGeom>
          </p:spPr>
          <p:txBody>
            <a:bodyPr wrap="square">
              <a:spAutoFit/>
            </a:bodyPr>
            <a:lstStyle/>
            <a:p>
              <a:pPr algn="dist"/>
              <a:r>
                <a:rPr lang="en-US" altLang="zh-CN" sz="1000" dirty="0">
                  <a:solidFill>
                    <a:srgbClr val="00B050"/>
                  </a:solidFill>
                  <a:latin typeface="Times New Roman" panose="02020603050405020304" pitchFamily="18" charset="0"/>
                </a:rPr>
                <a:t>National Demonstration Center for Experimental Physics Education</a:t>
              </a:r>
              <a:endParaRPr lang="zh-CN" altLang="en-US" sz="1000" dirty="0">
                <a:solidFill>
                  <a:srgbClr val="00B050"/>
                </a:solidFill>
              </a:endParaRPr>
            </a:p>
          </p:txBody>
        </p:sp>
      </p:grpSp>
      <p:grpSp>
        <p:nvGrpSpPr>
          <p:cNvPr id="129" name="组合 128">
            <a:extLst>
              <a:ext uri="{FF2B5EF4-FFF2-40B4-BE49-F238E27FC236}">
                <a16:creationId xmlns:a16="http://schemas.microsoft.com/office/drawing/2014/main" id="{CD3CB55B-023C-464A-8DBB-C509C1F37E90}"/>
              </a:ext>
            </a:extLst>
          </p:cNvPr>
          <p:cNvGrpSpPr/>
          <p:nvPr/>
        </p:nvGrpSpPr>
        <p:grpSpPr>
          <a:xfrm>
            <a:off x="76457" y="137434"/>
            <a:ext cx="1087200" cy="770400"/>
            <a:chOff x="3365120" y="356341"/>
            <a:chExt cx="4904554" cy="3802340"/>
          </a:xfrm>
        </p:grpSpPr>
        <p:pic>
          <p:nvPicPr>
            <p:cNvPr id="130" name="Picture 2">
              <a:extLst>
                <a:ext uri="{FF2B5EF4-FFF2-40B4-BE49-F238E27FC236}">
                  <a16:creationId xmlns:a16="http://schemas.microsoft.com/office/drawing/2014/main" id="{674586C9-B039-414F-932E-C555E9EAC84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847811" y="1168161"/>
              <a:ext cx="2496379" cy="299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任意多边形 7">
              <a:extLst>
                <a:ext uri="{FF2B5EF4-FFF2-40B4-BE49-F238E27FC236}">
                  <a16:creationId xmlns:a16="http://schemas.microsoft.com/office/drawing/2014/main" id="{EDB45F8C-DA6D-447E-8B46-11BA8AD9D026}"/>
                </a:ext>
              </a:extLst>
            </p:cNvPr>
            <p:cNvSpPr/>
            <p:nvPr/>
          </p:nvSpPr>
          <p:spPr>
            <a:xfrm rot="20547143">
              <a:off x="5339960" y="356341"/>
              <a:ext cx="2929714" cy="3666626"/>
            </a:xfrm>
            <a:custGeom>
              <a:avLst/>
              <a:gdLst>
                <a:gd name="connsiteX0" fmla="*/ 1684425 w 4676103"/>
                <a:gd name="connsiteY0" fmla="*/ 0 h 5852284"/>
                <a:gd name="connsiteX1" fmla="*/ 4676103 w 4676103"/>
                <a:gd name="connsiteY1" fmla="*/ 2991678 h 5852284"/>
                <a:gd name="connsiteX2" fmla="*/ 2574058 w 4676103"/>
                <a:gd name="connsiteY2" fmla="*/ 5848856 h 5852284"/>
                <a:gd name="connsiteX3" fmla="*/ 2560728 w 4676103"/>
                <a:gd name="connsiteY3" fmla="*/ 5852284 h 5852284"/>
                <a:gd name="connsiteX4" fmla="*/ 2606637 w 4676103"/>
                <a:gd name="connsiteY4" fmla="*/ 5801771 h 5852284"/>
                <a:gd name="connsiteX5" fmla="*/ 3344262 w 4676103"/>
                <a:gd name="connsiteY5" fmla="*/ 3747052 h 5852284"/>
                <a:gd name="connsiteX6" fmla="*/ 114044 w 4676103"/>
                <a:gd name="connsiteY6" fmla="*/ 516834 h 5852284"/>
                <a:gd name="connsiteX7" fmla="*/ 0 w 4676103"/>
                <a:gd name="connsiteY7" fmla="*/ 519718 h 5852284"/>
                <a:gd name="connsiteX8" fmla="*/ 11749 w 4676103"/>
                <a:gd name="connsiteY8" fmla="*/ 510932 h 5852284"/>
                <a:gd name="connsiteX9" fmla="*/ 1684425 w 4676103"/>
                <a:gd name="connsiteY9" fmla="*/ 0 h 5852284"/>
                <a:gd name="connsiteX0" fmla="*/ 2606637 w 4676103"/>
                <a:gd name="connsiteY0" fmla="*/ 5801771 h 5893211"/>
                <a:gd name="connsiteX1" fmla="*/ 3344262 w 4676103"/>
                <a:gd name="connsiteY1" fmla="*/ 3747052 h 5893211"/>
                <a:gd name="connsiteX2" fmla="*/ 114044 w 4676103"/>
                <a:gd name="connsiteY2" fmla="*/ 516834 h 5893211"/>
                <a:gd name="connsiteX3" fmla="*/ 0 w 4676103"/>
                <a:gd name="connsiteY3" fmla="*/ 519718 h 5893211"/>
                <a:gd name="connsiteX4" fmla="*/ 11749 w 4676103"/>
                <a:gd name="connsiteY4" fmla="*/ 510932 h 5893211"/>
                <a:gd name="connsiteX5" fmla="*/ 1684425 w 4676103"/>
                <a:gd name="connsiteY5" fmla="*/ 0 h 5893211"/>
                <a:gd name="connsiteX6" fmla="*/ 4676103 w 4676103"/>
                <a:gd name="connsiteY6" fmla="*/ 2991678 h 5893211"/>
                <a:gd name="connsiteX7" fmla="*/ 2574058 w 4676103"/>
                <a:gd name="connsiteY7" fmla="*/ 5848856 h 5893211"/>
                <a:gd name="connsiteX8" fmla="*/ 2560728 w 4676103"/>
                <a:gd name="connsiteY8" fmla="*/ 5852284 h 5893211"/>
                <a:gd name="connsiteX9" fmla="*/ 2698077 w 4676103"/>
                <a:gd name="connsiteY9" fmla="*/ 5893211 h 5893211"/>
                <a:gd name="connsiteX0" fmla="*/ 2606637 w 4676103"/>
                <a:gd name="connsiteY0" fmla="*/ 5801771 h 5852284"/>
                <a:gd name="connsiteX1" fmla="*/ 3344262 w 4676103"/>
                <a:gd name="connsiteY1" fmla="*/ 3747052 h 5852284"/>
                <a:gd name="connsiteX2" fmla="*/ 114044 w 4676103"/>
                <a:gd name="connsiteY2" fmla="*/ 516834 h 5852284"/>
                <a:gd name="connsiteX3" fmla="*/ 0 w 4676103"/>
                <a:gd name="connsiteY3" fmla="*/ 519718 h 5852284"/>
                <a:gd name="connsiteX4" fmla="*/ 11749 w 4676103"/>
                <a:gd name="connsiteY4" fmla="*/ 510932 h 5852284"/>
                <a:gd name="connsiteX5" fmla="*/ 1684425 w 4676103"/>
                <a:gd name="connsiteY5" fmla="*/ 0 h 5852284"/>
                <a:gd name="connsiteX6" fmla="*/ 4676103 w 4676103"/>
                <a:gd name="connsiteY6" fmla="*/ 2991678 h 5852284"/>
                <a:gd name="connsiteX7" fmla="*/ 2574058 w 4676103"/>
                <a:gd name="connsiteY7" fmla="*/ 5848856 h 5852284"/>
                <a:gd name="connsiteX8" fmla="*/ 2560728 w 4676103"/>
                <a:gd name="connsiteY8" fmla="*/ 5852284 h 5852284"/>
                <a:gd name="connsiteX0" fmla="*/ 3344262 w 4676103"/>
                <a:gd name="connsiteY0" fmla="*/ 3747052 h 5852284"/>
                <a:gd name="connsiteX1" fmla="*/ 114044 w 4676103"/>
                <a:gd name="connsiteY1" fmla="*/ 516834 h 5852284"/>
                <a:gd name="connsiteX2" fmla="*/ 0 w 4676103"/>
                <a:gd name="connsiteY2" fmla="*/ 519718 h 5852284"/>
                <a:gd name="connsiteX3" fmla="*/ 11749 w 4676103"/>
                <a:gd name="connsiteY3" fmla="*/ 510932 h 5852284"/>
                <a:gd name="connsiteX4" fmla="*/ 1684425 w 4676103"/>
                <a:gd name="connsiteY4" fmla="*/ 0 h 5852284"/>
                <a:gd name="connsiteX5" fmla="*/ 4676103 w 4676103"/>
                <a:gd name="connsiteY5" fmla="*/ 2991678 h 5852284"/>
                <a:gd name="connsiteX6" fmla="*/ 2574058 w 4676103"/>
                <a:gd name="connsiteY6" fmla="*/ 5848856 h 5852284"/>
                <a:gd name="connsiteX7" fmla="*/ 2560728 w 4676103"/>
                <a:gd name="connsiteY7" fmla="*/ 5852284 h 5852284"/>
                <a:gd name="connsiteX0" fmla="*/ 114044 w 4676103"/>
                <a:gd name="connsiteY0" fmla="*/ 516834 h 5852284"/>
                <a:gd name="connsiteX1" fmla="*/ 0 w 4676103"/>
                <a:gd name="connsiteY1" fmla="*/ 519718 h 5852284"/>
                <a:gd name="connsiteX2" fmla="*/ 11749 w 4676103"/>
                <a:gd name="connsiteY2" fmla="*/ 510932 h 5852284"/>
                <a:gd name="connsiteX3" fmla="*/ 1684425 w 4676103"/>
                <a:gd name="connsiteY3" fmla="*/ 0 h 5852284"/>
                <a:gd name="connsiteX4" fmla="*/ 4676103 w 4676103"/>
                <a:gd name="connsiteY4" fmla="*/ 2991678 h 5852284"/>
                <a:gd name="connsiteX5" fmla="*/ 2574058 w 4676103"/>
                <a:gd name="connsiteY5" fmla="*/ 5848856 h 5852284"/>
                <a:gd name="connsiteX6" fmla="*/ 2560728 w 4676103"/>
                <a:gd name="connsiteY6" fmla="*/ 5852284 h 5852284"/>
                <a:gd name="connsiteX0" fmla="*/ 0 w 4676103"/>
                <a:gd name="connsiteY0" fmla="*/ 519718 h 5852284"/>
                <a:gd name="connsiteX1" fmla="*/ 11749 w 4676103"/>
                <a:gd name="connsiteY1" fmla="*/ 510932 h 5852284"/>
                <a:gd name="connsiteX2" fmla="*/ 1684425 w 4676103"/>
                <a:gd name="connsiteY2" fmla="*/ 0 h 5852284"/>
                <a:gd name="connsiteX3" fmla="*/ 4676103 w 4676103"/>
                <a:gd name="connsiteY3" fmla="*/ 2991678 h 5852284"/>
                <a:gd name="connsiteX4" fmla="*/ 2574058 w 4676103"/>
                <a:gd name="connsiteY4" fmla="*/ 5848856 h 5852284"/>
                <a:gd name="connsiteX5" fmla="*/ 2560728 w 4676103"/>
                <a:gd name="connsiteY5" fmla="*/ 5852284 h 585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6103" h="5852284">
                  <a:moveTo>
                    <a:pt x="0" y="519718"/>
                  </a:moveTo>
                  <a:lnTo>
                    <a:pt x="11749" y="510932"/>
                  </a:lnTo>
                  <a:cubicBezTo>
                    <a:pt x="489224" y="188356"/>
                    <a:pt x="1064828" y="0"/>
                    <a:pt x="1684425" y="0"/>
                  </a:cubicBezTo>
                  <a:cubicBezTo>
                    <a:pt x="3336683" y="0"/>
                    <a:pt x="4676103" y="1339420"/>
                    <a:pt x="4676103" y="2991678"/>
                  </a:cubicBezTo>
                  <a:cubicBezTo>
                    <a:pt x="4676103" y="4334138"/>
                    <a:pt x="3791877" y="5470076"/>
                    <a:pt x="2574058" y="5848856"/>
                  </a:cubicBezTo>
                  <a:lnTo>
                    <a:pt x="2560728" y="5852284"/>
                  </a:lnTo>
                </a:path>
              </a:pathLst>
            </a:custGeom>
            <a:noFill/>
            <a:ln w="63500" cmpd="sng">
              <a:solidFill>
                <a:schemeClr val="accent1"/>
              </a:solidFill>
              <a:prstDash val="solid"/>
              <a:round/>
              <a:headEnd type="oval"/>
              <a:tailEnd type="ova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 name="椭圆 131">
              <a:extLst>
                <a:ext uri="{FF2B5EF4-FFF2-40B4-BE49-F238E27FC236}">
                  <a16:creationId xmlns:a16="http://schemas.microsoft.com/office/drawing/2014/main" id="{7F12B54B-EF23-4887-86C8-106D302A2E84}"/>
                </a:ext>
              </a:extLst>
            </p:cNvPr>
            <p:cNvSpPr/>
            <p:nvPr/>
          </p:nvSpPr>
          <p:spPr>
            <a:xfrm rot="20547143">
              <a:off x="4712650" y="944419"/>
              <a:ext cx="414093" cy="414093"/>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133" name="椭圆 132">
              <a:extLst>
                <a:ext uri="{FF2B5EF4-FFF2-40B4-BE49-F238E27FC236}">
                  <a16:creationId xmlns:a16="http://schemas.microsoft.com/office/drawing/2014/main" id="{2B419843-EEA4-4495-8326-12D85DE99DDD}"/>
                </a:ext>
              </a:extLst>
            </p:cNvPr>
            <p:cNvSpPr/>
            <p:nvPr/>
          </p:nvSpPr>
          <p:spPr>
            <a:xfrm rot="20547143">
              <a:off x="7218811" y="3699044"/>
              <a:ext cx="414093" cy="414093"/>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134" name="椭圆 133">
              <a:extLst>
                <a:ext uri="{FF2B5EF4-FFF2-40B4-BE49-F238E27FC236}">
                  <a16:creationId xmlns:a16="http://schemas.microsoft.com/office/drawing/2014/main" id="{7E82565D-CA98-498B-85AF-4B69E70FAAB9}"/>
                </a:ext>
              </a:extLst>
            </p:cNvPr>
            <p:cNvSpPr/>
            <p:nvPr/>
          </p:nvSpPr>
          <p:spPr>
            <a:xfrm rot="20547143">
              <a:off x="7973656" y="3931045"/>
              <a:ext cx="195749" cy="195749"/>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135" name="椭圆 134">
              <a:extLst>
                <a:ext uri="{FF2B5EF4-FFF2-40B4-BE49-F238E27FC236}">
                  <a16:creationId xmlns:a16="http://schemas.microsoft.com/office/drawing/2014/main" id="{755C5AFD-EAA0-472C-89EC-328CD602A401}"/>
                </a:ext>
              </a:extLst>
            </p:cNvPr>
            <p:cNvSpPr/>
            <p:nvPr/>
          </p:nvSpPr>
          <p:spPr>
            <a:xfrm>
              <a:off x="3741541" y="1469504"/>
              <a:ext cx="857761" cy="857761"/>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136" name="椭圆 135">
              <a:extLst>
                <a:ext uri="{FF2B5EF4-FFF2-40B4-BE49-F238E27FC236}">
                  <a16:creationId xmlns:a16="http://schemas.microsoft.com/office/drawing/2014/main" id="{00F51F96-3B0E-41D3-A819-CB8A8981C351}"/>
                </a:ext>
              </a:extLst>
            </p:cNvPr>
            <p:cNvSpPr/>
            <p:nvPr/>
          </p:nvSpPr>
          <p:spPr>
            <a:xfrm>
              <a:off x="3365120" y="2139836"/>
              <a:ext cx="226828" cy="226828"/>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grpSp>
      <p:sp>
        <p:nvSpPr>
          <p:cNvPr id="2" name="矩形 1">
            <a:extLst>
              <a:ext uri="{FF2B5EF4-FFF2-40B4-BE49-F238E27FC236}">
                <a16:creationId xmlns:a16="http://schemas.microsoft.com/office/drawing/2014/main" id="{CD6D031A-76AD-426E-A197-35B7CBB59FDD}"/>
              </a:ext>
            </a:extLst>
          </p:cNvPr>
          <p:cNvSpPr/>
          <p:nvPr/>
        </p:nvSpPr>
        <p:spPr>
          <a:xfrm>
            <a:off x="669115" y="1171473"/>
            <a:ext cx="6643165" cy="461665"/>
          </a:xfrm>
          <a:prstGeom prst="rect">
            <a:avLst/>
          </a:prstGeom>
        </p:spPr>
        <p:txBody>
          <a:bodyPr wrap="none">
            <a:spAutoFit/>
          </a:bodyPr>
          <a:lstStyle/>
          <a:p>
            <a:r>
              <a:rPr lang="zh-CN" altLang="en-US" sz="2400" dirty="0">
                <a:latin typeface="+mn-ea"/>
              </a:rPr>
              <a:t>所用设备：北京普析通用仪器有限责任公司</a:t>
            </a:r>
            <a:r>
              <a:rPr lang="en-US" altLang="zh-CN" sz="2400" dirty="0">
                <a:latin typeface="+mn-ea"/>
              </a:rPr>
              <a:t>T9CS</a:t>
            </a:r>
            <a:endParaRPr lang="zh-CN" altLang="en-US" sz="2400" dirty="0">
              <a:latin typeface="+mn-ea"/>
            </a:endParaRPr>
          </a:p>
        </p:txBody>
      </p:sp>
      <p:pic>
        <p:nvPicPr>
          <p:cNvPr id="5" name="图片 4">
            <a:extLst>
              <a:ext uri="{FF2B5EF4-FFF2-40B4-BE49-F238E27FC236}">
                <a16:creationId xmlns:a16="http://schemas.microsoft.com/office/drawing/2014/main" id="{CA1E6FAE-2D66-4975-8128-C3005DD239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5033" y="2696565"/>
            <a:ext cx="6521110" cy="2778051"/>
          </a:xfrm>
          <a:prstGeom prst="rect">
            <a:avLst/>
          </a:prstGeom>
        </p:spPr>
      </p:pic>
    </p:spTree>
    <p:extLst>
      <p:ext uri="{BB962C8B-B14F-4D97-AF65-F5344CB8AC3E}">
        <p14:creationId xmlns:p14="http://schemas.microsoft.com/office/powerpoint/2010/main" val="3510528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87" y="2374031"/>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cstate="print"/>
          <a:stretch>
            <a:fillRect/>
          </a:stretch>
        </p:blipFill>
        <p:spPr>
          <a:xfrm>
            <a:off x="940997" y="2082983"/>
            <a:ext cx="3434547" cy="2341988"/>
          </a:xfrm>
          <a:prstGeom prst="rect">
            <a:avLst/>
          </a:prstGeom>
        </p:spPr>
      </p:pic>
      <p:sp>
        <p:nvSpPr>
          <p:cNvPr id="4" name="TextBox 3"/>
          <p:cNvSpPr txBox="1"/>
          <p:nvPr/>
        </p:nvSpPr>
        <p:spPr>
          <a:xfrm>
            <a:off x="1816100" y="2544903"/>
            <a:ext cx="1814590" cy="1277273"/>
          </a:xfrm>
          <a:prstGeom prst="rect">
            <a:avLst/>
          </a:prstGeom>
        </p:spPr>
        <p:txBody>
          <a:bodyPr lIns="0" tIns="0" rIns="63500" rtlCol="0" anchor="t">
            <a:spAutoFit/>
          </a:bodyPr>
          <a:lstStyle/>
          <a:p>
            <a:pPr algn="ctr" latinLnBrk="1"/>
            <a:r>
              <a:rPr lang="en-US" sz="8000" dirty="0">
                <a:solidFill>
                  <a:srgbClr val="FFFFFF"/>
                </a:solidFill>
                <a:latin typeface="微软雅黑" panose="020B0503020204020204" charset="-122"/>
                <a:ea typeface="微软雅黑" panose="020B0503020204020204" charset="-122"/>
              </a:rPr>
              <a:t>05</a:t>
            </a:r>
            <a:endParaRPr lang="en-US" sz="1100" dirty="0"/>
          </a:p>
        </p:txBody>
      </p:sp>
      <p:sp>
        <p:nvSpPr>
          <p:cNvPr id="5" name="TextBox 4"/>
          <p:cNvSpPr txBox="1"/>
          <p:nvPr/>
        </p:nvSpPr>
        <p:spPr>
          <a:xfrm>
            <a:off x="5921203" y="2825583"/>
            <a:ext cx="3434548" cy="784830"/>
          </a:xfrm>
          <a:prstGeom prst="rect">
            <a:avLst/>
          </a:prstGeom>
        </p:spPr>
        <p:txBody>
          <a:bodyPr wrap="square" lIns="0" tIns="0" rIns="63500" rtlCol="0" anchor="t">
            <a:spAutoFit/>
          </a:bodyPr>
          <a:lstStyle/>
          <a:p>
            <a:pPr algn="dist" latinLnBrk="1"/>
            <a:r>
              <a:rPr lang="zh-CN" altLang="en-US" sz="4800" b="1" dirty="0">
                <a:solidFill>
                  <a:schemeClr val="bg1"/>
                </a:solidFill>
                <a:latin typeface="Arial" panose="020B0604020202020204" pitchFamily="34" charset="0"/>
                <a:ea typeface="微软雅黑" panose="020B0503020204020204" charset="-122"/>
                <a:sym typeface="Arial" panose="020B0604020202020204" pitchFamily="34" charset="0"/>
              </a:rPr>
              <a:t>实验内容</a:t>
            </a:r>
            <a:endParaRPr lang="en-US" altLang="zh-CN" sz="48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172" y="5003800"/>
            <a:ext cx="1281649" cy="1281649"/>
          </a:xfrm>
          <a:prstGeom prst="rect">
            <a:avLst/>
          </a:prstGeom>
        </p:spPr>
      </p:pic>
      <p:grpSp>
        <p:nvGrpSpPr>
          <p:cNvPr id="8" name="组合 2">
            <a:extLst>
              <a:ext uri="{FF2B5EF4-FFF2-40B4-BE49-F238E27FC236}">
                <a16:creationId xmlns:a16="http://schemas.microsoft.com/office/drawing/2014/main" id="{AD1A22B8-F68C-4297-873A-CBC6FCAD2EA9}"/>
              </a:ext>
            </a:extLst>
          </p:cNvPr>
          <p:cNvGrpSpPr/>
          <p:nvPr/>
        </p:nvGrpSpPr>
        <p:grpSpPr bwMode="auto">
          <a:xfrm>
            <a:off x="3919926" y="2917965"/>
            <a:ext cx="7391400" cy="600075"/>
            <a:chOff x="0" y="0"/>
            <a:chExt cx="3580582" cy="158874"/>
          </a:xfrm>
        </p:grpSpPr>
        <p:grpSp>
          <p:nvGrpSpPr>
            <p:cNvPr id="9" name="组合 61">
              <a:extLst>
                <a:ext uri="{FF2B5EF4-FFF2-40B4-BE49-F238E27FC236}">
                  <a16:creationId xmlns:a16="http://schemas.microsoft.com/office/drawing/2014/main" id="{34A901E7-EE94-4CB4-9EE7-ACA2E4D6C4A3}"/>
                </a:ext>
              </a:extLst>
            </p:cNvPr>
            <p:cNvGrpSpPr/>
            <p:nvPr/>
          </p:nvGrpSpPr>
          <p:grpSpPr bwMode="auto">
            <a:xfrm>
              <a:off x="0" y="0"/>
              <a:ext cx="792088" cy="158874"/>
              <a:chOff x="0" y="0"/>
              <a:chExt cx="792088" cy="158874"/>
            </a:xfrm>
          </p:grpSpPr>
          <p:sp>
            <p:nvSpPr>
              <p:cNvPr id="14" name="直接连接符 70">
                <a:extLst>
                  <a:ext uri="{FF2B5EF4-FFF2-40B4-BE49-F238E27FC236}">
                    <a16:creationId xmlns:a16="http://schemas.microsoft.com/office/drawing/2014/main" id="{173EC3D6-6F4F-4DAF-B869-5A1D67377651}"/>
                  </a:ext>
                </a:extLst>
              </p:cNvPr>
              <p:cNvSpPr>
                <a:spLocks noChangeShapeType="1"/>
              </p:cNvSpPr>
              <p:nvPr/>
            </p:nvSpPr>
            <p:spPr bwMode="auto">
              <a:xfrm flipH="1">
                <a:off x="0" y="79437"/>
                <a:ext cx="792088"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5" name="直接连接符 71">
                <a:extLst>
                  <a:ext uri="{FF2B5EF4-FFF2-40B4-BE49-F238E27FC236}">
                    <a16:creationId xmlns:a16="http://schemas.microsoft.com/office/drawing/2014/main" id="{752BA2B9-098B-4D39-9F4C-65CA7A6D92A1}"/>
                  </a:ext>
                </a:extLst>
              </p:cNvPr>
              <p:cNvSpPr>
                <a:spLocks noChangeShapeType="1"/>
              </p:cNvSpPr>
              <p:nvPr/>
            </p:nvSpPr>
            <p:spPr bwMode="auto">
              <a:xfrm flipH="1">
                <a:off x="216024" y="0"/>
                <a:ext cx="57606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6" name="直接连接符 72">
                <a:extLst>
                  <a:ext uri="{FF2B5EF4-FFF2-40B4-BE49-F238E27FC236}">
                    <a16:creationId xmlns:a16="http://schemas.microsoft.com/office/drawing/2014/main" id="{CC037A5B-7A6A-4667-8F87-4081E1A3F06B}"/>
                  </a:ext>
                </a:extLst>
              </p:cNvPr>
              <p:cNvSpPr>
                <a:spLocks noChangeShapeType="1"/>
              </p:cNvSpPr>
              <p:nvPr/>
            </p:nvSpPr>
            <p:spPr bwMode="auto">
              <a:xfrm flipH="1">
                <a:off x="396044" y="158874"/>
                <a:ext cx="39604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0" name="组合 62">
              <a:extLst>
                <a:ext uri="{FF2B5EF4-FFF2-40B4-BE49-F238E27FC236}">
                  <a16:creationId xmlns:a16="http://schemas.microsoft.com/office/drawing/2014/main" id="{6314269A-498D-4BCE-A3CB-D124943705D7}"/>
                </a:ext>
              </a:extLst>
            </p:cNvPr>
            <p:cNvGrpSpPr/>
            <p:nvPr/>
          </p:nvGrpSpPr>
          <p:grpSpPr bwMode="auto">
            <a:xfrm rot="10800000">
              <a:off x="2788494" y="0"/>
              <a:ext cx="792088" cy="158874"/>
              <a:chOff x="0" y="0"/>
              <a:chExt cx="792088" cy="158874"/>
            </a:xfrm>
          </p:grpSpPr>
          <p:sp>
            <p:nvSpPr>
              <p:cNvPr id="11" name="直接连接符 67">
                <a:extLst>
                  <a:ext uri="{FF2B5EF4-FFF2-40B4-BE49-F238E27FC236}">
                    <a16:creationId xmlns:a16="http://schemas.microsoft.com/office/drawing/2014/main" id="{3FC557F7-F535-47FB-93D2-DF3761442FB2}"/>
                  </a:ext>
                </a:extLst>
              </p:cNvPr>
              <p:cNvSpPr>
                <a:spLocks noChangeShapeType="1"/>
              </p:cNvSpPr>
              <p:nvPr/>
            </p:nvSpPr>
            <p:spPr bwMode="auto">
              <a:xfrm flipH="1">
                <a:off x="0" y="79437"/>
                <a:ext cx="792088"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2" name="直接连接符 68">
                <a:extLst>
                  <a:ext uri="{FF2B5EF4-FFF2-40B4-BE49-F238E27FC236}">
                    <a16:creationId xmlns:a16="http://schemas.microsoft.com/office/drawing/2014/main" id="{0C415194-FDE6-4BCE-B484-565B43BA17DE}"/>
                  </a:ext>
                </a:extLst>
              </p:cNvPr>
              <p:cNvSpPr>
                <a:spLocks noChangeShapeType="1"/>
              </p:cNvSpPr>
              <p:nvPr/>
            </p:nvSpPr>
            <p:spPr bwMode="auto">
              <a:xfrm flipH="1">
                <a:off x="216024" y="0"/>
                <a:ext cx="57606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3" name="直接连接符 69">
                <a:extLst>
                  <a:ext uri="{FF2B5EF4-FFF2-40B4-BE49-F238E27FC236}">
                    <a16:creationId xmlns:a16="http://schemas.microsoft.com/office/drawing/2014/main" id="{98E70811-36CE-4C82-ADE5-3F03876AA5D1}"/>
                  </a:ext>
                </a:extLst>
              </p:cNvPr>
              <p:cNvSpPr>
                <a:spLocks noChangeShapeType="1"/>
              </p:cNvSpPr>
              <p:nvPr/>
            </p:nvSpPr>
            <p:spPr bwMode="auto">
              <a:xfrm flipH="1">
                <a:off x="396044" y="158874"/>
                <a:ext cx="39604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grpSp>
      <p:pic>
        <p:nvPicPr>
          <p:cNvPr id="18" name="图片 17">
            <a:extLst>
              <a:ext uri="{FF2B5EF4-FFF2-40B4-BE49-F238E27FC236}">
                <a16:creationId xmlns:a16="http://schemas.microsoft.com/office/drawing/2014/main" id="{6E366098-EF6E-4DC7-8159-4C62F6B33E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4224" y="89502"/>
            <a:ext cx="2983987" cy="1984496"/>
          </a:xfrm>
          <a:prstGeom prst="rect">
            <a:avLst/>
          </a:prstGeom>
        </p:spPr>
      </p:pic>
    </p:spTree>
    <p:extLst>
      <p:ext uri="{BB962C8B-B14F-4D97-AF65-F5344CB8AC3E}">
        <p14:creationId xmlns:p14="http://schemas.microsoft.com/office/powerpoint/2010/main" val="126363539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9" name="组合 48"/>
          <p:cNvGrpSpPr/>
          <p:nvPr/>
        </p:nvGrpSpPr>
        <p:grpSpPr>
          <a:xfrm>
            <a:off x="3644901" y="1422400"/>
            <a:ext cx="2514599" cy="661720"/>
            <a:chOff x="3283900" y="1444008"/>
            <a:chExt cx="2514599" cy="661720"/>
          </a:xfrm>
        </p:grpSpPr>
        <p:sp>
          <p:nvSpPr>
            <p:cNvPr id="20" name="TextBox 19"/>
            <p:cNvSpPr txBox="1"/>
            <p:nvPr/>
          </p:nvSpPr>
          <p:spPr>
            <a:xfrm>
              <a:off x="3435118" y="1444008"/>
              <a:ext cx="2210981" cy="661720"/>
            </a:xfrm>
            <a:prstGeom prst="rect">
              <a:avLst/>
            </a:prstGeom>
          </p:spPr>
          <p:txBody>
            <a:bodyPr lIns="0" tIns="0" rIns="63500" rtlCol="0" anchor="t">
              <a:spAutoFit/>
            </a:bodyPr>
            <a:lstStyle/>
            <a:p>
              <a:pPr algn="ctr" latinLnBrk="1"/>
              <a:r>
                <a:rPr lang="en-US" sz="4000" b="1" dirty="0">
                  <a:solidFill>
                    <a:srgbClr val="6DA9BE"/>
                  </a:solidFill>
                  <a:latin typeface="微软雅黑" panose="020B0503020204020204" charset="-122"/>
                  <a:ea typeface="微软雅黑" panose="020B0503020204020204" charset="-122"/>
                </a:rPr>
                <a:t>目   录</a:t>
              </a:r>
              <a:endParaRPr lang="en-US" sz="900" dirty="0"/>
            </a:p>
          </p:txBody>
        </p:sp>
        <p:sp>
          <p:nvSpPr>
            <p:cNvPr id="21" name="Freeform 20"/>
            <p:cNvSpPr/>
            <p:nvPr/>
          </p:nvSpPr>
          <p:spPr>
            <a:xfrm rot="5400000">
              <a:off x="5451675" y="1620741"/>
              <a:ext cx="436117" cy="257530"/>
            </a:xfrm>
            <a:custGeom>
              <a:avLst/>
              <a:gdLst/>
              <a:ahLst/>
              <a:cxnLst/>
              <a:rect l="l" t="t" r="r" b="b"/>
              <a:pathLst>
                <a:path w="436117" h="257530">
                  <a:moveTo>
                    <a:pt x="218058" y="0"/>
                  </a:moveTo>
                  <a:lnTo>
                    <a:pt x="0" y="257529"/>
                  </a:lnTo>
                  <a:lnTo>
                    <a:pt x="436117" y="257529"/>
                  </a:lnTo>
                  <a:lnTo>
                    <a:pt x="218058" y="0"/>
                  </a:lnTo>
                  <a:close/>
                </a:path>
              </a:pathLst>
            </a:custGeom>
            <a:solidFill>
              <a:srgbClr val="C00000"/>
            </a:solidFill>
          </p:spPr>
        </p:sp>
        <p:sp>
          <p:nvSpPr>
            <p:cNvPr id="22" name="Freeform 21"/>
            <p:cNvSpPr/>
            <p:nvPr/>
          </p:nvSpPr>
          <p:spPr>
            <a:xfrm rot="16200000">
              <a:off x="3194606" y="1620741"/>
              <a:ext cx="436117" cy="257530"/>
            </a:xfrm>
            <a:custGeom>
              <a:avLst/>
              <a:gdLst/>
              <a:ahLst/>
              <a:cxnLst/>
              <a:rect l="l" t="t" r="r" b="b"/>
              <a:pathLst>
                <a:path w="436117" h="257530">
                  <a:moveTo>
                    <a:pt x="218059" y="0"/>
                  </a:moveTo>
                  <a:lnTo>
                    <a:pt x="0" y="257530"/>
                  </a:lnTo>
                  <a:lnTo>
                    <a:pt x="436117" y="257530"/>
                  </a:lnTo>
                  <a:lnTo>
                    <a:pt x="218059" y="0"/>
                  </a:lnTo>
                  <a:close/>
                </a:path>
              </a:pathLst>
            </a:custGeom>
            <a:solidFill>
              <a:srgbClr val="C00000"/>
            </a:solidFill>
          </p:spPr>
        </p:sp>
      </p:grpSp>
      <p:sp>
        <p:nvSpPr>
          <p:cNvPr id="23" name="Freeform 22"/>
          <p:cNvSpPr/>
          <p:nvPr/>
        </p:nvSpPr>
        <p:spPr>
          <a:xfrm>
            <a:off x="2134329" y="2474701"/>
            <a:ext cx="1118331" cy="547899"/>
          </a:xfrm>
          <a:custGeom>
            <a:avLst/>
            <a:gdLst/>
            <a:ahLst/>
            <a:cxnLst/>
            <a:rect l="l" t="t" r="r" b="b"/>
            <a:pathLst>
              <a:path w="793820" h="547899">
                <a:moveTo>
                  <a:pt x="0" y="91321"/>
                </a:moveTo>
                <a:cubicBezTo>
                  <a:pt x="0" y="40889"/>
                  <a:pt x="40809" y="0"/>
                  <a:pt x="91141" y="0"/>
                </a:cubicBezTo>
                <a:lnTo>
                  <a:pt x="702689" y="0"/>
                </a:lnTo>
                <a:cubicBezTo>
                  <a:pt x="753016" y="0"/>
                  <a:pt x="793820" y="40889"/>
                  <a:pt x="793820" y="91321"/>
                </a:cubicBezTo>
                <a:lnTo>
                  <a:pt x="793820" y="456581"/>
                </a:lnTo>
                <a:cubicBezTo>
                  <a:pt x="793820" y="507018"/>
                  <a:pt x="753016" y="547899"/>
                  <a:pt x="702689" y="547899"/>
                </a:cubicBezTo>
                <a:lnTo>
                  <a:pt x="91141" y="547899"/>
                </a:lnTo>
                <a:cubicBezTo>
                  <a:pt x="40809" y="547899"/>
                  <a:pt x="0" y="507018"/>
                  <a:pt x="0" y="456581"/>
                </a:cubicBezTo>
                <a:lnTo>
                  <a:pt x="0" y="91321"/>
                </a:lnTo>
                <a:close/>
              </a:path>
            </a:pathLst>
          </a:custGeom>
          <a:solidFill>
            <a:srgbClr val="6DA9BE"/>
          </a:solidFill>
        </p:spPr>
      </p:sp>
      <p:sp>
        <p:nvSpPr>
          <p:cNvPr id="24" name="TextBox 23"/>
          <p:cNvSpPr txBox="1"/>
          <p:nvPr/>
        </p:nvSpPr>
        <p:spPr>
          <a:xfrm>
            <a:off x="3506844" y="2563207"/>
            <a:ext cx="1490008" cy="415498"/>
          </a:xfrm>
          <a:prstGeom prst="rect">
            <a:avLst/>
          </a:prstGeom>
        </p:spPr>
        <p:txBody>
          <a:bodyPr wrap="square" lIns="0" tIns="0" rIns="63500" rtlCol="0" anchor="t">
            <a:spAutoFit/>
          </a:bodyPr>
          <a:lstStyle/>
          <a:p>
            <a:pPr latinLnBrk="1"/>
            <a:r>
              <a:rPr lang="zh-CN" altLang="en-US" sz="2400" b="1" dirty="0">
                <a:solidFill>
                  <a:srgbClr val="0066CC"/>
                </a:solidFill>
                <a:latin typeface="Arial" panose="020B0604020202020204" pitchFamily="34" charset="0"/>
                <a:ea typeface="微软雅黑" panose="020B0503020204020204" charset="-122"/>
                <a:sym typeface="Arial" panose="020B0604020202020204" pitchFamily="34" charset="0"/>
              </a:rPr>
              <a:t>背景知识</a:t>
            </a:r>
            <a:endParaRPr lang="en-US" sz="1200" b="1" dirty="0">
              <a:solidFill>
                <a:srgbClr val="0066CC"/>
              </a:solidFill>
            </a:endParaRPr>
          </a:p>
        </p:txBody>
      </p:sp>
      <p:sp>
        <p:nvSpPr>
          <p:cNvPr id="26" name="TextBox 25"/>
          <p:cNvSpPr txBox="1"/>
          <p:nvPr/>
        </p:nvSpPr>
        <p:spPr>
          <a:xfrm>
            <a:off x="2287503" y="2590516"/>
            <a:ext cx="831447" cy="353943"/>
          </a:xfrm>
          <a:prstGeom prst="rect">
            <a:avLst/>
          </a:prstGeom>
        </p:spPr>
        <p:txBody>
          <a:bodyPr wrap="square" lIns="0" tIns="0" rIns="63500" rtlCol="0" anchor="t">
            <a:spAutoFit/>
          </a:bodyPr>
          <a:lstStyle/>
          <a:p>
            <a:pPr algn="ctr" latinLnBrk="1"/>
            <a:r>
              <a:rPr lang="en-US" sz="2000" b="1" dirty="0">
                <a:solidFill>
                  <a:srgbClr val="FFFFFF"/>
                </a:solidFill>
                <a:latin typeface="微软雅黑" panose="020B0503020204020204" charset="-122"/>
                <a:ea typeface="微软雅黑" panose="020B0503020204020204" charset="-122"/>
              </a:rPr>
              <a:t>01</a:t>
            </a:r>
            <a:endParaRPr lang="en-US" sz="1100" dirty="0"/>
          </a:p>
        </p:txBody>
      </p:sp>
      <p:sp>
        <p:nvSpPr>
          <p:cNvPr id="27" name="Freeform 26"/>
          <p:cNvSpPr/>
          <p:nvPr/>
        </p:nvSpPr>
        <p:spPr>
          <a:xfrm>
            <a:off x="2136699" y="3777379"/>
            <a:ext cx="1118331" cy="547899"/>
          </a:xfrm>
          <a:custGeom>
            <a:avLst/>
            <a:gdLst/>
            <a:ahLst/>
            <a:cxnLst/>
            <a:rect l="l" t="t" r="r" b="b"/>
            <a:pathLst>
              <a:path w="793820" h="547899">
                <a:moveTo>
                  <a:pt x="0" y="91320"/>
                </a:moveTo>
                <a:cubicBezTo>
                  <a:pt x="0" y="40888"/>
                  <a:pt x="40809" y="0"/>
                  <a:pt x="91141" y="0"/>
                </a:cubicBezTo>
                <a:lnTo>
                  <a:pt x="702689" y="0"/>
                </a:lnTo>
                <a:cubicBezTo>
                  <a:pt x="753016" y="0"/>
                  <a:pt x="793819" y="40888"/>
                  <a:pt x="793819" y="91320"/>
                </a:cubicBezTo>
                <a:lnTo>
                  <a:pt x="793819" y="456580"/>
                </a:lnTo>
                <a:cubicBezTo>
                  <a:pt x="793819" y="507018"/>
                  <a:pt x="753016" y="547899"/>
                  <a:pt x="702689" y="547899"/>
                </a:cubicBezTo>
                <a:lnTo>
                  <a:pt x="91141" y="547899"/>
                </a:lnTo>
                <a:cubicBezTo>
                  <a:pt x="40809" y="547899"/>
                  <a:pt x="0" y="507018"/>
                  <a:pt x="0" y="456580"/>
                </a:cubicBezTo>
                <a:lnTo>
                  <a:pt x="0" y="91320"/>
                </a:lnTo>
                <a:close/>
              </a:path>
            </a:pathLst>
          </a:custGeom>
          <a:solidFill>
            <a:srgbClr val="6DA9BE"/>
          </a:solidFill>
        </p:spPr>
      </p:sp>
      <p:sp>
        <p:nvSpPr>
          <p:cNvPr id="28" name="TextBox 27"/>
          <p:cNvSpPr txBox="1"/>
          <p:nvPr/>
        </p:nvSpPr>
        <p:spPr>
          <a:xfrm>
            <a:off x="3528862" y="3898900"/>
            <a:ext cx="1490008" cy="414655"/>
          </a:xfrm>
          <a:prstGeom prst="rect">
            <a:avLst/>
          </a:prstGeom>
        </p:spPr>
        <p:txBody>
          <a:bodyPr wrap="square" lIns="0" tIns="0" rIns="63500" rtlCol="0" anchor="t">
            <a:spAutoFit/>
          </a:bodyPr>
          <a:lstStyle/>
          <a:p>
            <a:pPr latinLnBrk="1">
              <a:lnSpc>
                <a:spcPct val="100000"/>
              </a:lnSpc>
              <a:spcBef>
                <a:spcPct val="0"/>
              </a:spcBef>
              <a:buFontTx/>
              <a:buNone/>
            </a:pPr>
            <a:r>
              <a:rPr lang="zh-CN" altLang="en-US" sz="2400" b="1" dirty="0">
                <a:solidFill>
                  <a:srgbClr val="0066CC"/>
                </a:solidFill>
                <a:latin typeface="Arial" panose="020B0604020202020204" pitchFamily="34" charset="0"/>
                <a:ea typeface="微软雅黑" panose="020B0503020204020204" charset="-122"/>
                <a:sym typeface="Arial" panose="020B0604020202020204" pitchFamily="34" charset="0"/>
              </a:rPr>
              <a:t>实验目的</a:t>
            </a:r>
          </a:p>
        </p:txBody>
      </p:sp>
      <p:sp>
        <p:nvSpPr>
          <p:cNvPr id="30" name="TextBox 29"/>
          <p:cNvSpPr txBox="1"/>
          <p:nvPr/>
        </p:nvSpPr>
        <p:spPr>
          <a:xfrm>
            <a:off x="2284307" y="3890367"/>
            <a:ext cx="831447" cy="342900"/>
          </a:xfrm>
          <a:prstGeom prst="rect">
            <a:avLst/>
          </a:prstGeom>
        </p:spPr>
        <p:txBody>
          <a:bodyPr lIns="0" tIns="0" rIns="63500" rtlCol="0" anchor="t">
            <a:spAutoFit/>
          </a:bodyPr>
          <a:lstStyle/>
          <a:p>
            <a:pPr algn="ctr" latinLnBrk="1"/>
            <a:r>
              <a:rPr lang="en-US" sz="2000" b="1" dirty="0">
                <a:solidFill>
                  <a:srgbClr val="FFFFFF"/>
                </a:solidFill>
                <a:latin typeface="微软雅黑" panose="020B0503020204020204" charset="-122"/>
                <a:ea typeface="微软雅黑" panose="020B0503020204020204" charset="-122"/>
              </a:rPr>
              <a:t>02</a:t>
            </a:r>
            <a:endParaRPr lang="en-US" sz="1100" dirty="0"/>
          </a:p>
        </p:txBody>
      </p:sp>
      <p:sp>
        <p:nvSpPr>
          <p:cNvPr id="31" name="Freeform 30"/>
          <p:cNvSpPr/>
          <p:nvPr/>
        </p:nvSpPr>
        <p:spPr>
          <a:xfrm>
            <a:off x="2132171" y="5080000"/>
            <a:ext cx="1118331" cy="547899"/>
          </a:xfrm>
          <a:custGeom>
            <a:avLst/>
            <a:gdLst/>
            <a:ahLst/>
            <a:cxnLst/>
            <a:rect l="l" t="t" r="r" b="b"/>
            <a:pathLst>
              <a:path w="793820" h="547899">
                <a:moveTo>
                  <a:pt x="0" y="91320"/>
                </a:moveTo>
                <a:cubicBezTo>
                  <a:pt x="0" y="40888"/>
                  <a:pt x="40809" y="0"/>
                  <a:pt x="91141" y="0"/>
                </a:cubicBezTo>
                <a:lnTo>
                  <a:pt x="702689" y="0"/>
                </a:lnTo>
                <a:cubicBezTo>
                  <a:pt x="753016" y="0"/>
                  <a:pt x="793820" y="40888"/>
                  <a:pt x="793820" y="91320"/>
                </a:cubicBezTo>
                <a:lnTo>
                  <a:pt x="793820" y="456580"/>
                </a:lnTo>
                <a:cubicBezTo>
                  <a:pt x="793820" y="507018"/>
                  <a:pt x="753016" y="547899"/>
                  <a:pt x="702689" y="547899"/>
                </a:cubicBezTo>
                <a:lnTo>
                  <a:pt x="91141" y="547899"/>
                </a:lnTo>
                <a:cubicBezTo>
                  <a:pt x="40809" y="547899"/>
                  <a:pt x="0" y="507018"/>
                  <a:pt x="0" y="456580"/>
                </a:cubicBezTo>
                <a:lnTo>
                  <a:pt x="0" y="91320"/>
                </a:lnTo>
                <a:close/>
              </a:path>
            </a:pathLst>
          </a:custGeom>
          <a:solidFill>
            <a:srgbClr val="6DA9BE"/>
          </a:solidFill>
        </p:spPr>
      </p:sp>
      <p:sp>
        <p:nvSpPr>
          <p:cNvPr id="32" name="TextBox 31"/>
          <p:cNvSpPr txBox="1"/>
          <p:nvPr/>
        </p:nvSpPr>
        <p:spPr>
          <a:xfrm>
            <a:off x="3491943" y="5176101"/>
            <a:ext cx="1490008" cy="414655"/>
          </a:xfrm>
          <a:prstGeom prst="rect">
            <a:avLst/>
          </a:prstGeom>
        </p:spPr>
        <p:txBody>
          <a:bodyPr wrap="square" lIns="0" tIns="0" rIns="63500" rtlCol="0" anchor="t">
            <a:spAutoFit/>
          </a:bodyPr>
          <a:lstStyle/>
          <a:p>
            <a:pPr>
              <a:lnSpc>
                <a:spcPct val="100000"/>
              </a:lnSpc>
              <a:spcBef>
                <a:spcPct val="0"/>
              </a:spcBef>
              <a:buFontTx/>
              <a:buNone/>
            </a:pPr>
            <a:r>
              <a:rPr lang="zh-CN" altLang="en-US" sz="2400" b="1" dirty="0">
                <a:solidFill>
                  <a:srgbClr val="0066CC"/>
                </a:solidFill>
                <a:latin typeface="Arial" panose="020B0604020202020204" pitchFamily="34" charset="0"/>
                <a:ea typeface="微软雅黑" panose="020B0503020204020204" charset="-122"/>
                <a:sym typeface="Arial" panose="020B0604020202020204" pitchFamily="34" charset="0"/>
              </a:rPr>
              <a:t>实验原理</a:t>
            </a:r>
          </a:p>
        </p:txBody>
      </p:sp>
      <p:sp>
        <p:nvSpPr>
          <p:cNvPr id="34" name="TextBox 33"/>
          <p:cNvSpPr txBox="1"/>
          <p:nvPr/>
        </p:nvSpPr>
        <p:spPr>
          <a:xfrm>
            <a:off x="2258283" y="5182499"/>
            <a:ext cx="831447" cy="342900"/>
          </a:xfrm>
          <a:prstGeom prst="rect">
            <a:avLst/>
          </a:prstGeom>
        </p:spPr>
        <p:txBody>
          <a:bodyPr lIns="0" tIns="0" rIns="63500" rtlCol="0" anchor="t">
            <a:spAutoFit/>
          </a:bodyPr>
          <a:lstStyle/>
          <a:p>
            <a:pPr algn="ctr" latinLnBrk="1"/>
            <a:r>
              <a:rPr lang="en-US" sz="2000" b="1" dirty="0">
                <a:solidFill>
                  <a:srgbClr val="FFFFFF"/>
                </a:solidFill>
                <a:latin typeface="微软雅黑" panose="020B0503020204020204" charset="-122"/>
                <a:ea typeface="微软雅黑" panose="020B0503020204020204" charset="-122"/>
              </a:rPr>
              <a:t>03</a:t>
            </a:r>
            <a:endParaRPr lang="en-US" sz="1100" dirty="0"/>
          </a:p>
        </p:txBody>
      </p:sp>
      <p:sp>
        <p:nvSpPr>
          <p:cNvPr id="35" name="Freeform 34"/>
          <p:cNvSpPr/>
          <p:nvPr/>
        </p:nvSpPr>
        <p:spPr>
          <a:xfrm>
            <a:off x="5918305" y="2377707"/>
            <a:ext cx="1118331" cy="547899"/>
          </a:xfrm>
          <a:custGeom>
            <a:avLst/>
            <a:gdLst/>
            <a:ahLst/>
            <a:cxnLst/>
            <a:rect l="l" t="t" r="r" b="b"/>
            <a:pathLst>
              <a:path w="793820" h="547899">
                <a:moveTo>
                  <a:pt x="0" y="91321"/>
                </a:moveTo>
                <a:cubicBezTo>
                  <a:pt x="0" y="40888"/>
                  <a:pt x="40809" y="0"/>
                  <a:pt x="91142" y="0"/>
                </a:cubicBezTo>
                <a:lnTo>
                  <a:pt x="702690" y="0"/>
                </a:lnTo>
                <a:cubicBezTo>
                  <a:pt x="753017" y="0"/>
                  <a:pt x="793820" y="40888"/>
                  <a:pt x="793820" y="91321"/>
                </a:cubicBezTo>
                <a:lnTo>
                  <a:pt x="793820" y="456581"/>
                </a:lnTo>
                <a:cubicBezTo>
                  <a:pt x="793820" y="507018"/>
                  <a:pt x="753017" y="547899"/>
                  <a:pt x="702690" y="547899"/>
                </a:cubicBezTo>
                <a:lnTo>
                  <a:pt x="91142" y="547899"/>
                </a:lnTo>
                <a:cubicBezTo>
                  <a:pt x="40809" y="547899"/>
                  <a:pt x="0" y="507018"/>
                  <a:pt x="0" y="456581"/>
                </a:cubicBezTo>
                <a:lnTo>
                  <a:pt x="0" y="91321"/>
                </a:lnTo>
                <a:close/>
              </a:path>
            </a:pathLst>
          </a:custGeom>
          <a:solidFill>
            <a:srgbClr val="6DA9BE"/>
          </a:solidFill>
        </p:spPr>
      </p:sp>
      <p:sp>
        <p:nvSpPr>
          <p:cNvPr id="36" name="TextBox 35"/>
          <p:cNvSpPr txBox="1"/>
          <p:nvPr/>
        </p:nvSpPr>
        <p:spPr>
          <a:xfrm>
            <a:off x="7236869" y="2447224"/>
            <a:ext cx="1341320" cy="414655"/>
          </a:xfrm>
          <a:prstGeom prst="rect">
            <a:avLst/>
          </a:prstGeom>
        </p:spPr>
        <p:txBody>
          <a:bodyPr wrap="square" lIns="0" tIns="0" rIns="63500" rtlCol="0" anchor="t">
            <a:spAutoFit/>
          </a:bodyPr>
          <a:lstStyle/>
          <a:p>
            <a:pPr>
              <a:lnSpc>
                <a:spcPct val="100000"/>
              </a:lnSpc>
              <a:spcBef>
                <a:spcPct val="0"/>
              </a:spcBef>
              <a:buFontTx/>
              <a:buNone/>
            </a:pPr>
            <a:r>
              <a:rPr lang="zh-CN" altLang="en-US" sz="2400" b="1" dirty="0">
                <a:solidFill>
                  <a:srgbClr val="0066CC"/>
                </a:solidFill>
                <a:latin typeface="Arial" panose="020B0604020202020204" pitchFamily="34" charset="0"/>
                <a:ea typeface="微软雅黑" panose="020B0503020204020204" charset="-122"/>
                <a:sym typeface="Arial" panose="020B0604020202020204" pitchFamily="34" charset="0"/>
              </a:rPr>
              <a:t>实验仪器</a:t>
            </a:r>
          </a:p>
        </p:txBody>
      </p:sp>
      <p:sp>
        <p:nvSpPr>
          <p:cNvPr id="38" name="TextBox 37"/>
          <p:cNvSpPr txBox="1"/>
          <p:nvPr/>
        </p:nvSpPr>
        <p:spPr>
          <a:xfrm>
            <a:off x="6045716" y="2480206"/>
            <a:ext cx="831447" cy="342900"/>
          </a:xfrm>
          <a:prstGeom prst="rect">
            <a:avLst/>
          </a:prstGeom>
        </p:spPr>
        <p:txBody>
          <a:bodyPr lIns="0" tIns="0" rIns="63500" rtlCol="0" anchor="t">
            <a:spAutoFit/>
          </a:bodyPr>
          <a:lstStyle/>
          <a:p>
            <a:pPr algn="ctr" latinLnBrk="1"/>
            <a:r>
              <a:rPr lang="en-US" sz="2000" b="1" dirty="0">
                <a:solidFill>
                  <a:srgbClr val="FFFFFF"/>
                </a:solidFill>
                <a:latin typeface="微软雅黑" panose="020B0503020204020204" charset="-122"/>
                <a:ea typeface="微软雅黑" panose="020B0503020204020204" charset="-122"/>
              </a:rPr>
              <a:t>04</a:t>
            </a:r>
            <a:endParaRPr lang="en-US" sz="1100" dirty="0"/>
          </a:p>
        </p:txBody>
      </p:sp>
      <p:sp>
        <p:nvSpPr>
          <p:cNvPr id="39" name="Freeform 38"/>
          <p:cNvSpPr/>
          <p:nvPr/>
        </p:nvSpPr>
        <p:spPr>
          <a:xfrm>
            <a:off x="5906854" y="3351001"/>
            <a:ext cx="1118331" cy="547899"/>
          </a:xfrm>
          <a:custGeom>
            <a:avLst/>
            <a:gdLst/>
            <a:ahLst/>
            <a:cxnLst/>
            <a:rect l="l" t="t" r="r" b="b"/>
            <a:pathLst>
              <a:path w="793820" h="547899">
                <a:moveTo>
                  <a:pt x="0" y="91321"/>
                </a:moveTo>
                <a:cubicBezTo>
                  <a:pt x="0" y="40889"/>
                  <a:pt x="40809" y="0"/>
                  <a:pt x="91141" y="0"/>
                </a:cubicBezTo>
                <a:lnTo>
                  <a:pt x="702689" y="0"/>
                </a:lnTo>
                <a:cubicBezTo>
                  <a:pt x="753016" y="0"/>
                  <a:pt x="793820" y="40889"/>
                  <a:pt x="793820" y="91321"/>
                </a:cubicBezTo>
                <a:lnTo>
                  <a:pt x="793820" y="456581"/>
                </a:lnTo>
                <a:cubicBezTo>
                  <a:pt x="793820" y="507018"/>
                  <a:pt x="753016" y="547899"/>
                  <a:pt x="702689" y="547899"/>
                </a:cubicBezTo>
                <a:lnTo>
                  <a:pt x="91141" y="547899"/>
                </a:lnTo>
                <a:cubicBezTo>
                  <a:pt x="40809" y="547899"/>
                  <a:pt x="0" y="507018"/>
                  <a:pt x="0" y="456581"/>
                </a:cubicBezTo>
                <a:lnTo>
                  <a:pt x="0" y="91321"/>
                </a:lnTo>
                <a:close/>
              </a:path>
            </a:pathLst>
          </a:custGeom>
          <a:solidFill>
            <a:srgbClr val="6DA9BE"/>
          </a:solidFill>
        </p:spPr>
      </p:sp>
      <p:sp>
        <p:nvSpPr>
          <p:cNvPr id="40" name="TextBox 39"/>
          <p:cNvSpPr txBox="1"/>
          <p:nvPr/>
        </p:nvSpPr>
        <p:spPr>
          <a:xfrm>
            <a:off x="7200896" y="3423557"/>
            <a:ext cx="1377293" cy="414655"/>
          </a:xfrm>
          <a:prstGeom prst="rect">
            <a:avLst/>
          </a:prstGeom>
        </p:spPr>
        <p:txBody>
          <a:bodyPr wrap="square" lIns="0" tIns="0" rIns="63500" rtlCol="0" anchor="t">
            <a:spAutoFit/>
          </a:bodyPr>
          <a:lstStyle/>
          <a:p>
            <a:pPr>
              <a:lnSpc>
                <a:spcPct val="100000"/>
              </a:lnSpc>
              <a:spcBef>
                <a:spcPct val="0"/>
              </a:spcBef>
              <a:buFontTx/>
              <a:buNone/>
            </a:pPr>
            <a:r>
              <a:rPr lang="zh-CN" altLang="en-US" sz="2400" b="1" dirty="0">
                <a:solidFill>
                  <a:srgbClr val="0066CC"/>
                </a:solidFill>
                <a:latin typeface="微软雅黑" panose="020B0503020204020204" charset="-122"/>
                <a:ea typeface="微软雅黑" panose="020B0503020204020204" charset="-122"/>
                <a:sym typeface="Arial" panose="020B0604020202020204" pitchFamily="34" charset="0"/>
              </a:rPr>
              <a:t>实验内容</a:t>
            </a:r>
          </a:p>
        </p:txBody>
      </p:sp>
      <p:sp>
        <p:nvSpPr>
          <p:cNvPr id="42" name="TextBox 41"/>
          <p:cNvSpPr txBox="1"/>
          <p:nvPr/>
        </p:nvSpPr>
        <p:spPr>
          <a:xfrm>
            <a:off x="6006126" y="3505115"/>
            <a:ext cx="831447" cy="342900"/>
          </a:xfrm>
          <a:prstGeom prst="rect">
            <a:avLst/>
          </a:prstGeom>
        </p:spPr>
        <p:txBody>
          <a:bodyPr lIns="0" tIns="0" rIns="63500" rtlCol="0" anchor="t">
            <a:spAutoFit/>
          </a:bodyPr>
          <a:lstStyle/>
          <a:p>
            <a:pPr algn="ctr" latinLnBrk="1"/>
            <a:r>
              <a:rPr lang="en-US" sz="2000" b="1" dirty="0">
                <a:solidFill>
                  <a:srgbClr val="FFFFFF"/>
                </a:solidFill>
                <a:latin typeface="微软雅黑" panose="020B0503020204020204" charset="-122"/>
                <a:ea typeface="微软雅黑" panose="020B0503020204020204" charset="-122"/>
              </a:rPr>
              <a:t>05</a:t>
            </a:r>
            <a:endParaRPr lang="en-US" sz="1100" dirty="0"/>
          </a:p>
        </p:txBody>
      </p:sp>
      <p:sp>
        <p:nvSpPr>
          <p:cNvPr id="25" name="Freeform 38">
            <a:extLst>
              <a:ext uri="{FF2B5EF4-FFF2-40B4-BE49-F238E27FC236}">
                <a16:creationId xmlns:a16="http://schemas.microsoft.com/office/drawing/2014/main" id="{4A88D341-C1C1-40A6-8754-6F48EAAE3AF7}"/>
              </a:ext>
            </a:extLst>
          </p:cNvPr>
          <p:cNvSpPr/>
          <p:nvPr/>
        </p:nvSpPr>
        <p:spPr>
          <a:xfrm>
            <a:off x="5906854" y="4279900"/>
            <a:ext cx="1118331" cy="547899"/>
          </a:xfrm>
          <a:custGeom>
            <a:avLst/>
            <a:gdLst/>
            <a:ahLst/>
            <a:cxnLst/>
            <a:rect l="l" t="t" r="r" b="b"/>
            <a:pathLst>
              <a:path w="793820" h="547899">
                <a:moveTo>
                  <a:pt x="0" y="91321"/>
                </a:moveTo>
                <a:cubicBezTo>
                  <a:pt x="0" y="40889"/>
                  <a:pt x="40809" y="0"/>
                  <a:pt x="91141" y="0"/>
                </a:cubicBezTo>
                <a:lnTo>
                  <a:pt x="702689" y="0"/>
                </a:lnTo>
                <a:cubicBezTo>
                  <a:pt x="753016" y="0"/>
                  <a:pt x="793820" y="40889"/>
                  <a:pt x="793820" y="91321"/>
                </a:cubicBezTo>
                <a:lnTo>
                  <a:pt x="793820" y="456581"/>
                </a:lnTo>
                <a:cubicBezTo>
                  <a:pt x="793820" y="507018"/>
                  <a:pt x="753016" y="547899"/>
                  <a:pt x="702689" y="547899"/>
                </a:cubicBezTo>
                <a:lnTo>
                  <a:pt x="91141" y="547899"/>
                </a:lnTo>
                <a:cubicBezTo>
                  <a:pt x="40809" y="547899"/>
                  <a:pt x="0" y="507018"/>
                  <a:pt x="0" y="456581"/>
                </a:cubicBezTo>
                <a:lnTo>
                  <a:pt x="0" y="91321"/>
                </a:lnTo>
                <a:close/>
              </a:path>
            </a:pathLst>
          </a:custGeom>
          <a:solidFill>
            <a:srgbClr val="6DA9BE"/>
          </a:solidFill>
        </p:spPr>
      </p:sp>
      <p:sp>
        <p:nvSpPr>
          <p:cNvPr id="29" name="TextBox 39">
            <a:extLst>
              <a:ext uri="{FF2B5EF4-FFF2-40B4-BE49-F238E27FC236}">
                <a16:creationId xmlns:a16="http://schemas.microsoft.com/office/drawing/2014/main" id="{FB0059E0-2386-4DAD-8BCC-BC9A8073D741}"/>
              </a:ext>
            </a:extLst>
          </p:cNvPr>
          <p:cNvSpPr txBox="1"/>
          <p:nvPr/>
        </p:nvSpPr>
        <p:spPr>
          <a:xfrm>
            <a:off x="7200896" y="4352456"/>
            <a:ext cx="1377293" cy="414655"/>
          </a:xfrm>
          <a:prstGeom prst="rect">
            <a:avLst/>
          </a:prstGeom>
        </p:spPr>
        <p:txBody>
          <a:bodyPr wrap="square" lIns="0" tIns="0" rIns="63500" rtlCol="0" anchor="t">
            <a:spAutoFit/>
          </a:bodyPr>
          <a:lstStyle/>
          <a:p>
            <a:pPr>
              <a:lnSpc>
                <a:spcPct val="100000"/>
              </a:lnSpc>
              <a:spcBef>
                <a:spcPct val="0"/>
              </a:spcBef>
              <a:buFontTx/>
              <a:buNone/>
            </a:pPr>
            <a:r>
              <a:rPr lang="zh-CN" altLang="en-US" sz="2400" b="1" dirty="0">
                <a:solidFill>
                  <a:srgbClr val="0066CC"/>
                </a:solidFill>
                <a:latin typeface="微软雅黑" panose="020B0503020204020204" charset="-122"/>
                <a:ea typeface="微软雅黑" panose="020B0503020204020204" charset="-122"/>
                <a:sym typeface="Arial" panose="020B0604020202020204" pitchFamily="34" charset="0"/>
              </a:rPr>
              <a:t>注意事项</a:t>
            </a:r>
          </a:p>
        </p:txBody>
      </p:sp>
      <p:sp>
        <p:nvSpPr>
          <p:cNvPr id="33" name="TextBox 41">
            <a:extLst>
              <a:ext uri="{FF2B5EF4-FFF2-40B4-BE49-F238E27FC236}">
                <a16:creationId xmlns:a16="http://schemas.microsoft.com/office/drawing/2014/main" id="{D34AEE05-4534-4778-8C0B-449C23283D17}"/>
              </a:ext>
            </a:extLst>
          </p:cNvPr>
          <p:cNvSpPr txBox="1"/>
          <p:nvPr/>
        </p:nvSpPr>
        <p:spPr>
          <a:xfrm>
            <a:off x="6050295" y="4481371"/>
            <a:ext cx="831447" cy="353943"/>
          </a:xfrm>
          <a:prstGeom prst="rect">
            <a:avLst/>
          </a:prstGeom>
        </p:spPr>
        <p:txBody>
          <a:bodyPr lIns="0" tIns="0" rIns="63500" rtlCol="0" anchor="t">
            <a:spAutoFit/>
          </a:bodyPr>
          <a:lstStyle/>
          <a:p>
            <a:pPr algn="ctr" latinLnBrk="1"/>
            <a:r>
              <a:rPr lang="en-US" sz="2000" b="1" dirty="0">
                <a:solidFill>
                  <a:srgbClr val="FFFFFF"/>
                </a:solidFill>
                <a:latin typeface="微软雅黑" panose="020B0503020204020204" charset="-122"/>
                <a:ea typeface="微软雅黑" panose="020B0503020204020204" charset="-122"/>
              </a:rPr>
              <a:t>06</a:t>
            </a:r>
            <a:endParaRPr lang="en-US" sz="1100" dirty="0"/>
          </a:p>
        </p:txBody>
      </p:sp>
      <p:pic>
        <p:nvPicPr>
          <p:cNvPr id="37" name="图片 36">
            <a:extLst>
              <a:ext uri="{FF2B5EF4-FFF2-40B4-BE49-F238E27FC236}">
                <a16:creationId xmlns:a16="http://schemas.microsoft.com/office/drawing/2014/main" id="{2ECBBF31-BBD2-4AA0-B7D7-CD7C5D265A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6100" y="5689600"/>
            <a:ext cx="1752600" cy="439088"/>
          </a:xfrm>
          <a:prstGeom prst="rect">
            <a:avLst/>
          </a:prstGeom>
        </p:spPr>
      </p:pic>
      <p:pic>
        <p:nvPicPr>
          <p:cNvPr id="44" name="Picture 3" descr="C:\Users\Administrator\Desktop\微立体创业计划\002.png">
            <a:extLst>
              <a:ext uri="{FF2B5EF4-FFF2-40B4-BE49-F238E27FC236}">
                <a16:creationId xmlns:a16="http://schemas.microsoft.com/office/drawing/2014/main" id="{07E70432-32A2-414A-BB67-D743474337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262" y="287046"/>
            <a:ext cx="1850098" cy="184984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47" name="Picture 2" descr="E:\PPT模板\兰大PPT模板\图标素材\校徽蓝.png校徽蓝">
            <a:extLst>
              <a:ext uri="{FF2B5EF4-FFF2-40B4-BE49-F238E27FC236}">
                <a16:creationId xmlns:a16="http://schemas.microsoft.com/office/drawing/2014/main" id="{4C5C3336-7536-48BF-B33F-BD3EC344E5E4}"/>
              </a:ext>
            </a:extLst>
          </p:cNvPr>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673100" y="660400"/>
            <a:ext cx="1109220" cy="1103141"/>
          </a:xfrm>
          <a:prstGeom prst="rect">
            <a:avLst/>
          </a:prstGeom>
          <a:noFill/>
          <a:extLst>
            <a:ext uri="{909E8E84-426E-40DD-AFC4-6F175D3DCCD1}">
              <a14:hiddenFill xmlns:a14="http://schemas.microsoft.com/office/drawing/2010/main">
                <a:solidFill>
                  <a:srgbClr val="FFFFFF"/>
                </a:solidFill>
              </a14:hiddenFill>
            </a:ext>
          </a:extLst>
        </p:spPr>
      </p:pic>
      <p:sp>
        <p:nvSpPr>
          <p:cNvPr id="51" name="Freeform 34">
            <a:extLst>
              <a:ext uri="{FF2B5EF4-FFF2-40B4-BE49-F238E27FC236}">
                <a16:creationId xmlns:a16="http://schemas.microsoft.com/office/drawing/2014/main" id="{7B8A3E53-3228-4CFD-A84A-750700665814}"/>
              </a:ext>
            </a:extLst>
          </p:cNvPr>
          <p:cNvSpPr/>
          <p:nvPr/>
        </p:nvSpPr>
        <p:spPr>
          <a:xfrm>
            <a:off x="5918305" y="5194300"/>
            <a:ext cx="1118331" cy="547899"/>
          </a:xfrm>
          <a:custGeom>
            <a:avLst/>
            <a:gdLst/>
            <a:ahLst/>
            <a:cxnLst/>
            <a:rect l="l" t="t" r="r" b="b"/>
            <a:pathLst>
              <a:path w="793820" h="547899">
                <a:moveTo>
                  <a:pt x="0" y="91321"/>
                </a:moveTo>
                <a:cubicBezTo>
                  <a:pt x="0" y="40888"/>
                  <a:pt x="40809" y="0"/>
                  <a:pt x="91142" y="0"/>
                </a:cubicBezTo>
                <a:lnTo>
                  <a:pt x="702690" y="0"/>
                </a:lnTo>
                <a:cubicBezTo>
                  <a:pt x="753017" y="0"/>
                  <a:pt x="793820" y="40888"/>
                  <a:pt x="793820" y="91321"/>
                </a:cubicBezTo>
                <a:lnTo>
                  <a:pt x="793820" y="456581"/>
                </a:lnTo>
                <a:cubicBezTo>
                  <a:pt x="793820" y="507018"/>
                  <a:pt x="753017" y="547899"/>
                  <a:pt x="702690" y="547899"/>
                </a:cubicBezTo>
                <a:lnTo>
                  <a:pt x="91142" y="547899"/>
                </a:lnTo>
                <a:cubicBezTo>
                  <a:pt x="40809" y="547899"/>
                  <a:pt x="0" y="507018"/>
                  <a:pt x="0" y="456581"/>
                </a:cubicBezTo>
                <a:lnTo>
                  <a:pt x="0" y="91321"/>
                </a:lnTo>
                <a:close/>
              </a:path>
            </a:pathLst>
          </a:custGeom>
          <a:solidFill>
            <a:srgbClr val="6DA9BE"/>
          </a:solidFill>
        </p:spPr>
      </p:sp>
      <p:sp>
        <p:nvSpPr>
          <p:cNvPr id="52" name="TextBox 35">
            <a:extLst>
              <a:ext uri="{FF2B5EF4-FFF2-40B4-BE49-F238E27FC236}">
                <a16:creationId xmlns:a16="http://schemas.microsoft.com/office/drawing/2014/main" id="{66BE71EF-9108-44C4-A139-5B0B16D674F9}"/>
              </a:ext>
            </a:extLst>
          </p:cNvPr>
          <p:cNvSpPr txBox="1"/>
          <p:nvPr/>
        </p:nvSpPr>
        <p:spPr>
          <a:xfrm>
            <a:off x="7236869" y="5263817"/>
            <a:ext cx="1341320" cy="414655"/>
          </a:xfrm>
          <a:prstGeom prst="rect">
            <a:avLst/>
          </a:prstGeom>
        </p:spPr>
        <p:txBody>
          <a:bodyPr wrap="square" lIns="0" tIns="0" rIns="63500" rtlCol="0" anchor="t">
            <a:spAutoFit/>
          </a:bodyPr>
          <a:lstStyle/>
          <a:p>
            <a:pPr>
              <a:lnSpc>
                <a:spcPct val="100000"/>
              </a:lnSpc>
              <a:spcBef>
                <a:spcPct val="0"/>
              </a:spcBef>
              <a:buFontTx/>
              <a:buNone/>
            </a:pPr>
            <a:r>
              <a:rPr lang="zh-CN" altLang="en-US" sz="2400" b="1" dirty="0">
                <a:solidFill>
                  <a:srgbClr val="0066CC"/>
                </a:solidFill>
                <a:latin typeface="Arial" panose="020B0604020202020204" pitchFamily="34" charset="0"/>
                <a:ea typeface="微软雅黑" panose="020B0503020204020204" charset="-122"/>
                <a:sym typeface="Arial" panose="020B0604020202020204" pitchFamily="34" charset="0"/>
              </a:rPr>
              <a:t>实验问题</a:t>
            </a:r>
          </a:p>
        </p:txBody>
      </p:sp>
      <p:sp>
        <p:nvSpPr>
          <p:cNvPr id="53" name="TextBox 37">
            <a:extLst>
              <a:ext uri="{FF2B5EF4-FFF2-40B4-BE49-F238E27FC236}">
                <a16:creationId xmlns:a16="http://schemas.microsoft.com/office/drawing/2014/main" id="{82C31EEE-5FFF-478C-9A4A-179B13C98EFC}"/>
              </a:ext>
            </a:extLst>
          </p:cNvPr>
          <p:cNvSpPr txBox="1"/>
          <p:nvPr/>
        </p:nvSpPr>
        <p:spPr>
          <a:xfrm>
            <a:off x="6045716" y="5351272"/>
            <a:ext cx="831447" cy="353943"/>
          </a:xfrm>
          <a:prstGeom prst="rect">
            <a:avLst/>
          </a:prstGeom>
        </p:spPr>
        <p:txBody>
          <a:bodyPr lIns="0" tIns="0" rIns="63500" rtlCol="0" anchor="t">
            <a:spAutoFit/>
          </a:bodyPr>
          <a:lstStyle/>
          <a:p>
            <a:pPr algn="ctr" latinLnBrk="1"/>
            <a:r>
              <a:rPr lang="en-US" sz="2000" b="1" dirty="0">
                <a:solidFill>
                  <a:srgbClr val="FFFFFF"/>
                </a:solidFill>
                <a:latin typeface="微软雅黑" panose="020B0503020204020204" charset="-122"/>
                <a:ea typeface="微软雅黑" panose="020B0503020204020204" charset="-122"/>
              </a:rPr>
              <a:t>07</a:t>
            </a:r>
            <a:endParaRPr lang="en-US" sz="1100" dirty="0"/>
          </a:p>
        </p:txBody>
      </p:sp>
      <p:pic>
        <p:nvPicPr>
          <p:cNvPr id="41" name="图片 40">
            <a:extLst>
              <a:ext uri="{FF2B5EF4-FFF2-40B4-BE49-F238E27FC236}">
                <a16:creationId xmlns:a16="http://schemas.microsoft.com/office/drawing/2014/main" id="{8F44B392-B018-410F-A9E9-588CED901E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401" b="21240"/>
          <a:stretch>
            <a:fillRect/>
          </a:stretch>
        </p:blipFill>
        <p:spPr>
          <a:xfrm>
            <a:off x="7654012" y="27628"/>
            <a:ext cx="3843643" cy="2111448"/>
          </a:xfrm>
          <a:prstGeom prst="rect">
            <a:avLst/>
          </a:prstGeom>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D909308-C93E-4535-A062-D6ED33400206}"/>
              </a:ext>
            </a:extLst>
          </p:cNvPr>
          <p:cNvSpPr txBox="1"/>
          <p:nvPr/>
        </p:nvSpPr>
        <p:spPr>
          <a:xfrm>
            <a:off x="0" y="6146800"/>
            <a:ext cx="11557000" cy="354841"/>
          </a:xfrm>
          <a:prstGeom prst="rect">
            <a:avLst/>
          </a:prstGeom>
          <a:solidFill>
            <a:schemeClr val="accent5">
              <a:lumMod val="75000"/>
            </a:schemeClr>
          </a:solidFill>
          <a:ln>
            <a:noFill/>
          </a:ln>
        </p:spPr>
        <p:txBody>
          <a:bodyPr wrap="square" rtlCol="0">
            <a:spAutoFit/>
          </a:bodyPr>
          <a:lstStyle/>
          <a:p>
            <a:endParaRPr lang="zh-CN" altLang="en-US" sz="1706" dirty="0"/>
          </a:p>
        </p:txBody>
      </p:sp>
      <p:cxnSp>
        <p:nvCxnSpPr>
          <p:cNvPr id="31" name="直接连接符 30">
            <a:extLst>
              <a:ext uri="{FF2B5EF4-FFF2-40B4-BE49-F238E27FC236}">
                <a16:creationId xmlns:a16="http://schemas.microsoft.com/office/drawing/2014/main" id="{787F3103-1E98-4282-A17C-C20B34E47D2E}"/>
              </a:ext>
            </a:extLst>
          </p:cNvPr>
          <p:cNvCxnSpPr>
            <a:cxnSpLocks/>
          </p:cNvCxnSpPr>
          <p:nvPr/>
        </p:nvCxnSpPr>
        <p:spPr>
          <a:xfrm flipV="1">
            <a:off x="1286439" y="889000"/>
            <a:ext cx="9445061" cy="1"/>
          </a:xfrm>
          <a:prstGeom prst="line">
            <a:avLst/>
          </a:prstGeom>
          <a:noFill/>
          <a:ln w="12700" cap="flat" cmpd="sng" algn="ctr">
            <a:solidFill>
              <a:sysClr val="windowText" lastClr="000000"/>
            </a:solidFill>
            <a:prstDash val="dash"/>
          </a:ln>
          <a:effectLst/>
        </p:spPr>
      </p:cxnSp>
      <p:sp>
        <p:nvSpPr>
          <p:cNvPr id="33" name="TextBox 34">
            <a:extLst>
              <a:ext uri="{FF2B5EF4-FFF2-40B4-BE49-F238E27FC236}">
                <a16:creationId xmlns:a16="http://schemas.microsoft.com/office/drawing/2014/main" id="{9BB5CB04-6907-475A-AB75-C55719FCAE6A}"/>
              </a:ext>
            </a:extLst>
          </p:cNvPr>
          <p:cNvSpPr txBox="1"/>
          <p:nvPr/>
        </p:nvSpPr>
        <p:spPr>
          <a:xfrm>
            <a:off x="977900" y="289579"/>
            <a:ext cx="2076209" cy="523220"/>
          </a:xfrm>
          <a:prstGeom prst="rect">
            <a:avLst/>
          </a:prstGeom>
          <a:noFill/>
        </p:spPr>
        <p:txBody>
          <a:bodyPr wrap="none" rtlCol="0">
            <a:spAutoFit/>
          </a:bodyPr>
          <a:lstStyle/>
          <a:p>
            <a:r>
              <a:rPr lang="zh-CN" altLang="en-US" sz="2000" spc="300" dirty="0">
                <a:solidFill>
                  <a:prstClr val="black"/>
                </a:solidFill>
                <a:latin typeface="宋体" panose="02010600030101010101" pitchFamily="2" charset="-122"/>
                <a:ea typeface="宋体" panose="02010600030101010101" pitchFamily="2" charset="-122"/>
              </a:rPr>
              <a:t>　</a:t>
            </a:r>
            <a:r>
              <a:rPr lang="zh-CN" altLang="en-US" sz="2800" b="1" spc="300" dirty="0">
                <a:latin typeface="宋体" panose="02010600030101010101" pitchFamily="2" charset="-122"/>
                <a:ea typeface="宋体" panose="02010600030101010101" pitchFamily="2" charset="-122"/>
              </a:rPr>
              <a:t>实验内容</a:t>
            </a:r>
          </a:p>
        </p:txBody>
      </p:sp>
      <p:cxnSp>
        <p:nvCxnSpPr>
          <p:cNvPr id="35" name="直接连接符 34">
            <a:extLst>
              <a:ext uri="{FF2B5EF4-FFF2-40B4-BE49-F238E27FC236}">
                <a16:creationId xmlns:a16="http://schemas.microsoft.com/office/drawing/2014/main" id="{419E72C9-EA40-40C1-B6DD-3F6D0722515C}"/>
              </a:ext>
            </a:extLst>
          </p:cNvPr>
          <p:cNvCxnSpPr>
            <a:cxnSpLocks/>
          </p:cNvCxnSpPr>
          <p:nvPr/>
        </p:nvCxnSpPr>
        <p:spPr>
          <a:xfrm>
            <a:off x="3168797" y="401416"/>
            <a:ext cx="0" cy="334294"/>
          </a:xfrm>
          <a:prstGeom prst="line">
            <a:avLst/>
          </a:prstGeom>
          <a:noFill/>
          <a:ln w="19050" cap="flat" cmpd="sng" algn="ctr">
            <a:solidFill>
              <a:sysClr val="windowText" lastClr="000000"/>
            </a:solidFill>
            <a:prstDash val="solid"/>
          </a:ln>
          <a:effectLst/>
        </p:spPr>
      </p:cxnSp>
      <p:sp>
        <p:nvSpPr>
          <p:cNvPr id="14" name="矩形 13">
            <a:extLst>
              <a:ext uri="{FF2B5EF4-FFF2-40B4-BE49-F238E27FC236}">
                <a16:creationId xmlns:a16="http://schemas.microsoft.com/office/drawing/2014/main" id="{0F3EAE20-8D22-4E0C-B56F-2A2B1AD20256}"/>
              </a:ext>
            </a:extLst>
          </p:cNvPr>
          <p:cNvSpPr/>
          <p:nvPr/>
        </p:nvSpPr>
        <p:spPr>
          <a:xfrm>
            <a:off x="3240884" y="355599"/>
            <a:ext cx="4021486" cy="461665"/>
          </a:xfrm>
          <a:prstGeom prst="rect">
            <a:avLst/>
          </a:prstGeom>
        </p:spPr>
        <p:txBody>
          <a:bodyPr wrap="none">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EXPERIMENTAL CONTENT</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grpSp>
        <p:nvGrpSpPr>
          <p:cNvPr id="121" name="组合 120">
            <a:extLst>
              <a:ext uri="{FF2B5EF4-FFF2-40B4-BE49-F238E27FC236}">
                <a16:creationId xmlns:a16="http://schemas.microsoft.com/office/drawing/2014/main" id="{03A48000-3A64-43D9-B657-4EE47ADB46D3}"/>
              </a:ext>
            </a:extLst>
          </p:cNvPr>
          <p:cNvGrpSpPr/>
          <p:nvPr/>
        </p:nvGrpSpPr>
        <p:grpSpPr>
          <a:xfrm>
            <a:off x="5749981" y="6166971"/>
            <a:ext cx="1443569" cy="360829"/>
            <a:chOff x="414611" y="6477345"/>
            <a:chExt cx="1609033" cy="380655"/>
          </a:xfrm>
        </p:grpSpPr>
        <p:pic>
          <p:nvPicPr>
            <p:cNvPr id="122" name="图片 121">
              <a:extLst>
                <a:ext uri="{FF2B5EF4-FFF2-40B4-BE49-F238E27FC236}">
                  <a16:creationId xmlns:a16="http://schemas.microsoft.com/office/drawing/2014/main" id="{EC55996B-B3EC-4211-A0E8-73FDAE5130C8}"/>
                </a:ext>
              </a:extLst>
            </p:cNvPr>
            <p:cNvPicPr>
              <a:picLocks noChangeAspect="1"/>
            </p:cNvPicPr>
            <p:nvPr/>
          </p:nvPicPr>
          <p:blipFill rotWithShape="1">
            <a:blip r:embed="rId3" cstate="print">
              <a:biLevel thresh="25000"/>
            </a:blip>
            <a:srcRect l="1" t="6582" r="-25334" b="26979"/>
            <a:stretch/>
          </p:blipFill>
          <p:spPr>
            <a:xfrm>
              <a:off x="414611" y="6477345"/>
              <a:ext cx="724874" cy="380655"/>
            </a:xfrm>
            <a:prstGeom prst="rect">
              <a:avLst/>
            </a:prstGeom>
          </p:spPr>
        </p:pic>
        <p:pic>
          <p:nvPicPr>
            <p:cNvPr id="123" name="图片 122">
              <a:extLst>
                <a:ext uri="{FF2B5EF4-FFF2-40B4-BE49-F238E27FC236}">
                  <a16:creationId xmlns:a16="http://schemas.microsoft.com/office/drawing/2014/main" id="{6EC4D075-D4F7-458D-9F51-602E8362FB8B}"/>
                </a:ext>
              </a:extLst>
            </p:cNvPr>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l="32814" t="12432" r="55484" b="78542"/>
            <a:stretch/>
          </p:blipFill>
          <p:spPr>
            <a:xfrm rot="1259126">
              <a:off x="867397" y="6515828"/>
              <a:ext cx="402920" cy="310802"/>
            </a:xfrm>
            <a:prstGeom prst="rect">
              <a:avLst/>
            </a:prstGeom>
          </p:spPr>
        </p:pic>
        <p:pic>
          <p:nvPicPr>
            <p:cNvPr id="124" name="图片 123">
              <a:extLst>
                <a:ext uri="{FF2B5EF4-FFF2-40B4-BE49-F238E27FC236}">
                  <a16:creationId xmlns:a16="http://schemas.microsoft.com/office/drawing/2014/main" id="{E7143F71-1E57-42EE-8BF8-C83C068846FD}"/>
                </a:ext>
              </a:extLst>
            </p:cNvPr>
            <p:cNvPicPr>
              <a:picLocks noChangeAspect="1"/>
            </p:cNvPicPr>
            <p:nvPr/>
          </p:nvPicPr>
          <p:blipFill rotWithShape="1">
            <a:blip r:embed="rId5" cstate="print"/>
            <a:srcRect t="-1" b="16526"/>
            <a:stretch/>
          </p:blipFill>
          <p:spPr>
            <a:xfrm rot="589386">
              <a:off x="1256498" y="6481317"/>
              <a:ext cx="388026" cy="326437"/>
            </a:xfrm>
            <a:prstGeom prst="rect">
              <a:avLst/>
            </a:prstGeom>
          </p:spPr>
        </p:pic>
        <p:pic>
          <p:nvPicPr>
            <p:cNvPr id="125" name="图片 124">
              <a:extLst>
                <a:ext uri="{FF2B5EF4-FFF2-40B4-BE49-F238E27FC236}">
                  <a16:creationId xmlns:a16="http://schemas.microsoft.com/office/drawing/2014/main" id="{CC2DD214-B589-4FD0-9DAF-AF8AD9B9C459}"/>
                </a:ext>
              </a:extLst>
            </p:cNvPr>
            <p:cNvPicPr>
              <a:picLocks noChangeAspect="1"/>
            </p:cNvPicPr>
            <p:nvPr/>
          </p:nvPicPr>
          <p:blipFill rotWithShape="1">
            <a:blip r:embed="rId6" cstate="print"/>
            <a:srcRect t="18211" b="8984"/>
            <a:stretch/>
          </p:blipFill>
          <p:spPr>
            <a:xfrm>
              <a:off x="1554468" y="6496881"/>
              <a:ext cx="469176" cy="341581"/>
            </a:xfrm>
            <a:prstGeom prst="rect">
              <a:avLst/>
            </a:prstGeom>
          </p:spPr>
        </p:pic>
      </p:grpSp>
      <p:grpSp>
        <p:nvGrpSpPr>
          <p:cNvPr id="126" name="组合 125">
            <a:extLst>
              <a:ext uri="{FF2B5EF4-FFF2-40B4-BE49-F238E27FC236}">
                <a16:creationId xmlns:a16="http://schemas.microsoft.com/office/drawing/2014/main" id="{9D46C27D-2E8D-4384-9D18-0E7C2CA21D27}"/>
              </a:ext>
            </a:extLst>
          </p:cNvPr>
          <p:cNvGrpSpPr/>
          <p:nvPr/>
        </p:nvGrpSpPr>
        <p:grpSpPr>
          <a:xfrm>
            <a:off x="7026503" y="5864580"/>
            <a:ext cx="4530497" cy="680841"/>
            <a:chOff x="7026503" y="5864580"/>
            <a:chExt cx="4530497" cy="680841"/>
          </a:xfrm>
        </p:grpSpPr>
        <p:sp>
          <p:nvSpPr>
            <p:cNvPr id="127" name="TextBox 11">
              <a:extLst>
                <a:ext uri="{FF2B5EF4-FFF2-40B4-BE49-F238E27FC236}">
                  <a16:creationId xmlns:a16="http://schemas.microsoft.com/office/drawing/2014/main" id="{BDF820FA-212F-4292-BA2F-8C2802E1365D}"/>
                </a:ext>
              </a:extLst>
            </p:cNvPr>
            <p:cNvSpPr txBox="1"/>
            <p:nvPr/>
          </p:nvSpPr>
          <p:spPr>
            <a:xfrm>
              <a:off x="7026503" y="5864580"/>
              <a:ext cx="4474868" cy="587020"/>
            </a:xfrm>
            <a:prstGeom prst="rect">
              <a:avLst/>
            </a:prstGeom>
          </p:spPr>
          <p:txBody>
            <a:bodyPr wrap="square" lIns="0" tIns="0" rIns="63500" rtlCol="0" anchor="t">
              <a:spAutoFit/>
            </a:bodyPr>
            <a:lstStyle/>
            <a:p>
              <a:pPr algn="dist" latinLnBrk="1">
                <a:lnSpc>
                  <a:spcPct val="120000"/>
                </a:lnSpc>
              </a:pPr>
              <a:r>
                <a:rPr lang="en-US" altLang="zh-CN" sz="3200" b="1" dirty="0">
                  <a:solidFill>
                    <a:schemeClr val="accent3">
                      <a:lumMod val="75000"/>
                    </a:schemeClr>
                  </a:solidFill>
                  <a:latin typeface="微软雅黑" panose="020B0503020204020204" charset="-122"/>
                  <a:ea typeface="微软雅黑" panose="020B0503020204020204" charset="-122"/>
                </a:rPr>
                <a:t>  </a:t>
              </a:r>
              <a:r>
                <a:rPr lang="zh-CN" altLang="en-US" sz="1200" dirty="0">
                  <a:solidFill>
                    <a:srgbClr val="00B0F0"/>
                  </a:solidFill>
                  <a:latin typeface="微软雅黑" panose="020B0503020204020204" charset="-122"/>
                  <a:ea typeface="微软雅黑" panose="020B0503020204020204" charset="-122"/>
                </a:rPr>
                <a:t>物理学国家级实验教学示范中心</a:t>
              </a:r>
            </a:p>
          </p:txBody>
        </p:sp>
        <p:sp>
          <p:nvSpPr>
            <p:cNvPr id="128" name="矩形 127">
              <a:extLst>
                <a:ext uri="{FF2B5EF4-FFF2-40B4-BE49-F238E27FC236}">
                  <a16:creationId xmlns:a16="http://schemas.microsoft.com/office/drawing/2014/main" id="{EF52DB50-0BDD-4BDD-8FDE-83A50E50C87A}"/>
                </a:ext>
              </a:extLst>
            </p:cNvPr>
            <p:cNvSpPr/>
            <p:nvPr/>
          </p:nvSpPr>
          <p:spPr>
            <a:xfrm>
              <a:off x="7175745" y="6299200"/>
              <a:ext cx="4381255" cy="246221"/>
            </a:xfrm>
            <a:prstGeom prst="rect">
              <a:avLst/>
            </a:prstGeom>
          </p:spPr>
          <p:txBody>
            <a:bodyPr wrap="square">
              <a:spAutoFit/>
            </a:bodyPr>
            <a:lstStyle/>
            <a:p>
              <a:pPr algn="dist"/>
              <a:r>
                <a:rPr lang="en-US" altLang="zh-CN" sz="1000" dirty="0">
                  <a:solidFill>
                    <a:srgbClr val="00B050"/>
                  </a:solidFill>
                  <a:latin typeface="Times New Roman" panose="02020603050405020304" pitchFamily="18" charset="0"/>
                </a:rPr>
                <a:t>National Demonstration Center for Experimental Physics Education</a:t>
              </a:r>
              <a:endParaRPr lang="zh-CN" altLang="en-US" sz="1000" dirty="0">
                <a:solidFill>
                  <a:srgbClr val="00B050"/>
                </a:solidFill>
              </a:endParaRPr>
            </a:p>
          </p:txBody>
        </p:sp>
      </p:grpSp>
      <p:grpSp>
        <p:nvGrpSpPr>
          <p:cNvPr id="23" name="组合 22">
            <a:extLst>
              <a:ext uri="{FF2B5EF4-FFF2-40B4-BE49-F238E27FC236}">
                <a16:creationId xmlns:a16="http://schemas.microsoft.com/office/drawing/2014/main" id="{EBE4B49D-678D-4A7B-B938-BF3C3756A457}"/>
              </a:ext>
            </a:extLst>
          </p:cNvPr>
          <p:cNvGrpSpPr/>
          <p:nvPr/>
        </p:nvGrpSpPr>
        <p:grpSpPr>
          <a:xfrm>
            <a:off x="76457" y="137434"/>
            <a:ext cx="1087200" cy="770400"/>
            <a:chOff x="3365120" y="356341"/>
            <a:chExt cx="4904554" cy="3802340"/>
          </a:xfrm>
        </p:grpSpPr>
        <p:pic>
          <p:nvPicPr>
            <p:cNvPr id="24" name="Picture 2">
              <a:extLst>
                <a:ext uri="{FF2B5EF4-FFF2-40B4-BE49-F238E27FC236}">
                  <a16:creationId xmlns:a16="http://schemas.microsoft.com/office/drawing/2014/main" id="{456F00DC-CCB1-4F26-9647-9D9E0338D0F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847811" y="1168161"/>
              <a:ext cx="2496379" cy="299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任意多边形 7">
              <a:extLst>
                <a:ext uri="{FF2B5EF4-FFF2-40B4-BE49-F238E27FC236}">
                  <a16:creationId xmlns:a16="http://schemas.microsoft.com/office/drawing/2014/main" id="{5E49E227-ADC8-45D5-8D7A-AEE896687002}"/>
                </a:ext>
              </a:extLst>
            </p:cNvPr>
            <p:cNvSpPr/>
            <p:nvPr/>
          </p:nvSpPr>
          <p:spPr>
            <a:xfrm rot="20547143">
              <a:off x="5339960" y="356341"/>
              <a:ext cx="2929714" cy="3666626"/>
            </a:xfrm>
            <a:custGeom>
              <a:avLst/>
              <a:gdLst>
                <a:gd name="connsiteX0" fmla="*/ 1684425 w 4676103"/>
                <a:gd name="connsiteY0" fmla="*/ 0 h 5852284"/>
                <a:gd name="connsiteX1" fmla="*/ 4676103 w 4676103"/>
                <a:gd name="connsiteY1" fmla="*/ 2991678 h 5852284"/>
                <a:gd name="connsiteX2" fmla="*/ 2574058 w 4676103"/>
                <a:gd name="connsiteY2" fmla="*/ 5848856 h 5852284"/>
                <a:gd name="connsiteX3" fmla="*/ 2560728 w 4676103"/>
                <a:gd name="connsiteY3" fmla="*/ 5852284 h 5852284"/>
                <a:gd name="connsiteX4" fmla="*/ 2606637 w 4676103"/>
                <a:gd name="connsiteY4" fmla="*/ 5801771 h 5852284"/>
                <a:gd name="connsiteX5" fmla="*/ 3344262 w 4676103"/>
                <a:gd name="connsiteY5" fmla="*/ 3747052 h 5852284"/>
                <a:gd name="connsiteX6" fmla="*/ 114044 w 4676103"/>
                <a:gd name="connsiteY6" fmla="*/ 516834 h 5852284"/>
                <a:gd name="connsiteX7" fmla="*/ 0 w 4676103"/>
                <a:gd name="connsiteY7" fmla="*/ 519718 h 5852284"/>
                <a:gd name="connsiteX8" fmla="*/ 11749 w 4676103"/>
                <a:gd name="connsiteY8" fmla="*/ 510932 h 5852284"/>
                <a:gd name="connsiteX9" fmla="*/ 1684425 w 4676103"/>
                <a:gd name="connsiteY9" fmla="*/ 0 h 5852284"/>
                <a:gd name="connsiteX0" fmla="*/ 2606637 w 4676103"/>
                <a:gd name="connsiteY0" fmla="*/ 5801771 h 5893211"/>
                <a:gd name="connsiteX1" fmla="*/ 3344262 w 4676103"/>
                <a:gd name="connsiteY1" fmla="*/ 3747052 h 5893211"/>
                <a:gd name="connsiteX2" fmla="*/ 114044 w 4676103"/>
                <a:gd name="connsiteY2" fmla="*/ 516834 h 5893211"/>
                <a:gd name="connsiteX3" fmla="*/ 0 w 4676103"/>
                <a:gd name="connsiteY3" fmla="*/ 519718 h 5893211"/>
                <a:gd name="connsiteX4" fmla="*/ 11749 w 4676103"/>
                <a:gd name="connsiteY4" fmla="*/ 510932 h 5893211"/>
                <a:gd name="connsiteX5" fmla="*/ 1684425 w 4676103"/>
                <a:gd name="connsiteY5" fmla="*/ 0 h 5893211"/>
                <a:gd name="connsiteX6" fmla="*/ 4676103 w 4676103"/>
                <a:gd name="connsiteY6" fmla="*/ 2991678 h 5893211"/>
                <a:gd name="connsiteX7" fmla="*/ 2574058 w 4676103"/>
                <a:gd name="connsiteY7" fmla="*/ 5848856 h 5893211"/>
                <a:gd name="connsiteX8" fmla="*/ 2560728 w 4676103"/>
                <a:gd name="connsiteY8" fmla="*/ 5852284 h 5893211"/>
                <a:gd name="connsiteX9" fmla="*/ 2698077 w 4676103"/>
                <a:gd name="connsiteY9" fmla="*/ 5893211 h 5893211"/>
                <a:gd name="connsiteX0" fmla="*/ 2606637 w 4676103"/>
                <a:gd name="connsiteY0" fmla="*/ 5801771 h 5852284"/>
                <a:gd name="connsiteX1" fmla="*/ 3344262 w 4676103"/>
                <a:gd name="connsiteY1" fmla="*/ 3747052 h 5852284"/>
                <a:gd name="connsiteX2" fmla="*/ 114044 w 4676103"/>
                <a:gd name="connsiteY2" fmla="*/ 516834 h 5852284"/>
                <a:gd name="connsiteX3" fmla="*/ 0 w 4676103"/>
                <a:gd name="connsiteY3" fmla="*/ 519718 h 5852284"/>
                <a:gd name="connsiteX4" fmla="*/ 11749 w 4676103"/>
                <a:gd name="connsiteY4" fmla="*/ 510932 h 5852284"/>
                <a:gd name="connsiteX5" fmla="*/ 1684425 w 4676103"/>
                <a:gd name="connsiteY5" fmla="*/ 0 h 5852284"/>
                <a:gd name="connsiteX6" fmla="*/ 4676103 w 4676103"/>
                <a:gd name="connsiteY6" fmla="*/ 2991678 h 5852284"/>
                <a:gd name="connsiteX7" fmla="*/ 2574058 w 4676103"/>
                <a:gd name="connsiteY7" fmla="*/ 5848856 h 5852284"/>
                <a:gd name="connsiteX8" fmla="*/ 2560728 w 4676103"/>
                <a:gd name="connsiteY8" fmla="*/ 5852284 h 5852284"/>
                <a:gd name="connsiteX0" fmla="*/ 3344262 w 4676103"/>
                <a:gd name="connsiteY0" fmla="*/ 3747052 h 5852284"/>
                <a:gd name="connsiteX1" fmla="*/ 114044 w 4676103"/>
                <a:gd name="connsiteY1" fmla="*/ 516834 h 5852284"/>
                <a:gd name="connsiteX2" fmla="*/ 0 w 4676103"/>
                <a:gd name="connsiteY2" fmla="*/ 519718 h 5852284"/>
                <a:gd name="connsiteX3" fmla="*/ 11749 w 4676103"/>
                <a:gd name="connsiteY3" fmla="*/ 510932 h 5852284"/>
                <a:gd name="connsiteX4" fmla="*/ 1684425 w 4676103"/>
                <a:gd name="connsiteY4" fmla="*/ 0 h 5852284"/>
                <a:gd name="connsiteX5" fmla="*/ 4676103 w 4676103"/>
                <a:gd name="connsiteY5" fmla="*/ 2991678 h 5852284"/>
                <a:gd name="connsiteX6" fmla="*/ 2574058 w 4676103"/>
                <a:gd name="connsiteY6" fmla="*/ 5848856 h 5852284"/>
                <a:gd name="connsiteX7" fmla="*/ 2560728 w 4676103"/>
                <a:gd name="connsiteY7" fmla="*/ 5852284 h 5852284"/>
                <a:gd name="connsiteX0" fmla="*/ 114044 w 4676103"/>
                <a:gd name="connsiteY0" fmla="*/ 516834 h 5852284"/>
                <a:gd name="connsiteX1" fmla="*/ 0 w 4676103"/>
                <a:gd name="connsiteY1" fmla="*/ 519718 h 5852284"/>
                <a:gd name="connsiteX2" fmla="*/ 11749 w 4676103"/>
                <a:gd name="connsiteY2" fmla="*/ 510932 h 5852284"/>
                <a:gd name="connsiteX3" fmla="*/ 1684425 w 4676103"/>
                <a:gd name="connsiteY3" fmla="*/ 0 h 5852284"/>
                <a:gd name="connsiteX4" fmla="*/ 4676103 w 4676103"/>
                <a:gd name="connsiteY4" fmla="*/ 2991678 h 5852284"/>
                <a:gd name="connsiteX5" fmla="*/ 2574058 w 4676103"/>
                <a:gd name="connsiteY5" fmla="*/ 5848856 h 5852284"/>
                <a:gd name="connsiteX6" fmla="*/ 2560728 w 4676103"/>
                <a:gd name="connsiteY6" fmla="*/ 5852284 h 5852284"/>
                <a:gd name="connsiteX0" fmla="*/ 0 w 4676103"/>
                <a:gd name="connsiteY0" fmla="*/ 519718 h 5852284"/>
                <a:gd name="connsiteX1" fmla="*/ 11749 w 4676103"/>
                <a:gd name="connsiteY1" fmla="*/ 510932 h 5852284"/>
                <a:gd name="connsiteX2" fmla="*/ 1684425 w 4676103"/>
                <a:gd name="connsiteY2" fmla="*/ 0 h 5852284"/>
                <a:gd name="connsiteX3" fmla="*/ 4676103 w 4676103"/>
                <a:gd name="connsiteY3" fmla="*/ 2991678 h 5852284"/>
                <a:gd name="connsiteX4" fmla="*/ 2574058 w 4676103"/>
                <a:gd name="connsiteY4" fmla="*/ 5848856 h 5852284"/>
                <a:gd name="connsiteX5" fmla="*/ 2560728 w 4676103"/>
                <a:gd name="connsiteY5" fmla="*/ 5852284 h 585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6103" h="5852284">
                  <a:moveTo>
                    <a:pt x="0" y="519718"/>
                  </a:moveTo>
                  <a:lnTo>
                    <a:pt x="11749" y="510932"/>
                  </a:lnTo>
                  <a:cubicBezTo>
                    <a:pt x="489224" y="188356"/>
                    <a:pt x="1064828" y="0"/>
                    <a:pt x="1684425" y="0"/>
                  </a:cubicBezTo>
                  <a:cubicBezTo>
                    <a:pt x="3336683" y="0"/>
                    <a:pt x="4676103" y="1339420"/>
                    <a:pt x="4676103" y="2991678"/>
                  </a:cubicBezTo>
                  <a:cubicBezTo>
                    <a:pt x="4676103" y="4334138"/>
                    <a:pt x="3791877" y="5470076"/>
                    <a:pt x="2574058" y="5848856"/>
                  </a:cubicBezTo>
                  <a:lnTo>
                    <a:pt x="2560728" y="5852284"/>
                  </a:lnTo>
                </a:path>
              </a:pathLst>
            </a:custGeom>
            <a:noFill/>
            <a:ln w="63500" cmpd="sng">
              <a:solidFill>
                <a:schemeClr val="accent1"/>
              </a:solidFill>
              <a:prstDash val="solid"/>
              <a:round/>
              <a:headEnd type="oval"/>
              <a:tailEnd type="ova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id="{F2D4AA05-6125-4CA6-BEBC-6C9C60A0190A}"/>
                </a:ext>
              </a:extLst>
            </p:cNvPr>
            <p:cNvSpPr/>
            <p:nvPr/>
          </p:nvSpPr>
          <p:spPr>
            <a:xfrm rot="20547143">
              <a:off x="4712650" y="944419"/>
              <a:ext cx="414093" cy="414093"/>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27" name="椭圆 26">
              <a:extLst>
                <a:ext uri="{FF2B5EF4-FFF2-40B4-BE49-F238E27FC236}">
                  <a16:creationId xmlns:a16="http://schemas.microsoft.com/office/drawing/2014/main" id="{0D3B16EF-4234-4F67-9DB2-437D1631CB31}"/>
                </a:ext>
              </a:extLst>
            </p:cNvPr>
            <p:cNvSpPr/>
            <p:nvPr/>
          </p:nvSpPr>
          <p:spPr>
            <a:xfrm rot="20547143">
              <a:off x="7218811" y="3699044"/>
              <a:ext cx="414093" cy="414093"/>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28" name="椭圆 27">
              <a:extLst>
                <a:ext uri="{FF2B5EF4-FFF2-40B4-BE49-F238E27FC236}">
                  <a16:creationId xmlns:a16="http://schemas.microsoft.com/office/drawing/2014/main" id="{5198A295-A7BB-48F8-862B-52EF2F58AEEA}"/>
                </a:ext>
              </a:extLst>
            </p:cNvPr>
            <p:cNvSpPr/>
            <p:nvPr/>
          </p:nvSpPr>
          <p:spPr>
            <a:xfrm rot="20547143">
              <a:off x="7973656" y="3931045"/>
              <a:ext cx="195749" cy="195749"/>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29" name="椭圆 28">
              <a:extLst>
                <a:ext uri="{FF2B5EF4-FFF2-40B4-BE49-F238E27FC236}">
                  <a16:creationId xmlns:a16="http://schemas.microsoft.com/office/drawing/2014/main" id="{6F207489-98E8-4F22-BB44-60ABCE2EAD9D}"/>
                </a:ext>
              </a:extLst>
            </p:cNvPr>
            <p:cNvSpPr/>
            <p:nvPr/>
          </p:nvSpPr>
          <p:spPr>
            <a:xfrm>
              <a:off x="3741541" y="1469504"/>
              <a:ext cx="857761" cy="857761"/>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30" name="椭圆 29">
              <a:extLst>
                <a:ext uri="{FF2B5EF4-FFF2-40B4-BE49-F238E27FC236}">
                  <a16:creationId xmlns:a16="http://schemas.microsoft.com/office/drawing/2014/main" id="{977C2CF7-4D28-4D75-A287-0CC8DDFB474E}"/>
                </a:ext>
              </a:extLst>
            </p:cNvPr>
            <p:cNvSpPr/>
            <p:nvPr/>
          </p:nvSpPr>
          <p:spPr>
            <a:xfrm>
              <a:off x="3365120" y="2139836"/>
              <a:ext cx="226828" cy="226828"/>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grpSp>
      <p:sp>
        <p:nvSpPr>
          <p:cNvPr id="2" name="矩形 1">
            <a:extLst>
              <a:ext uri="{FF2B5EF4-FFF2-40B4-BE49-F238E27FC236}">
                <a16:creationId xmlns:a16="http://schemas.microsoft.com/office/drawing/2014/main" id="{CAF08B2F-CA66-493E-907F-041D39D47F55}"/>
              </a:ext>
            </a:extLst>
          </p:cNvPr>
          <p:cNvSpPr/>
          <p:nvPr/>
        </p:nvSpPr>
        <p:spPr>
          <a:xfrm>
            <a:off x="749900" y="1862976"/>
            <a:ext cx="8514037" cy="168424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rPr>
              <a:t>1</a:t>
            </a:r>
            <a:r>
              <a:rPr lang="zh-CN" altLang="zh-CN" sz="2400" kern="100" dirty="0">
                <a:latin typeface="Times New Roman" panose="02020603050405020304" pitchFamily="18" charset="0"/>
              </a:rPr>
              <a:t>．测量</a:t>
            </a:r>
            <a:r>
              <a:rPr lang="zh-CN" altLang="en-US" sz="2400" kern="100" dirty="0">
                <a:latin typeface="Times New Roman" panose="02020603050405020304" pitchFamily="18" charset="0"/>
              </a:rPr>
              <a:t>墨水</a:t>
            </a:r>
            <a:r>
              <a:rPr lang="zh-CN" altLang="zh-CN" sz="2400" kern="100" dirty="0">
                <a:latin typeface="Times New Roman" panose="02020603050405020304" pitchFamily="18" charset="0"/>
              </a:rPr>
              <a:t>的吸收光谱</a:t>
            </a:r>
            <a:r>
              <a:rPr lang="zh-CN" altLang="en-US" sz="2400" kern="100" dirty="0">
                <a:latin typeface="Times New Roman" panose="02020603050405020304" pitchFamily="18" charset="0"/>
              </a:rPr>
              <a:t>。</a:t>
            </a:r>
            <a:endParaRPr lang="zh-CN" altLang="zh-CN" sz="2400" kern="100" dirty="0">
              <a:latin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rPr>
              <a:t>2</a:t>
            </a:r>
            <a:r>
              <a:rPr lang="zh-CN" altLang="zh-CN" sz="2400" kern="100" dirty="0">
                <a:latin typeface="Times New Roman" panose="02020603050405020304" pitchFamily="18" charset="0"/>
              </a:rPr>
              <a:t>．测量吸光度与浓度</a:t>
            </a:r>
            <a:r>
              <a:rPr lang="zh-CN" altLang="en-US" sz="2400" kern="100" dirty="0">
                <a:latin typeface="Times New Roman" panose="02020603050405020304" pitchFamily="18" charset="0"/>
              </a:rPr>
              <a:t>（</a:t>
            </a:r>
            <a:r>
              <a:rPr lang="en-US" altLang="zh-CN" sz="2400" kern="100" dirty="0">
                <a:latin typeface="Times New Roman" panose="02020603050405020304" pitchFamily="18" charset="0"/>
              </a:rPr>
              <a:t>5</a:t>
            </a:r>
            <a:r>
              <a:rPr lang="zh-CN" altLang="en-US" sz="2400" kern="100" dirty="0">
                <a:latin typeface="Times New Roman" panose="02020603050405020304" pitchFamily="18" charset="0"/>
              </a:rPr>
              <a:t>个不同的浓度）</a:t>
            </a:r>
            <a:r>
              <a:rPr lang="zh-CN" altLang="zh-CN" sz="2400" kern="100" dirty="0">
                <a:latin typeface="Times New Roman" panose="02020603050405020304" pitchFamily="18" charset="0"/>
              </a:rPr>
              <a:t>的关系，验证朗白－比尔定律。</a:t>
            </a:r>
          </a:p>
        </p:txBody>
      </p:sp>
      <p:sp>
        <p:nvSpPr>
          <p:cNvPr id="34" name="矩形 33">
            <a:extLst>
              <a:ext uri="{FF2B5EF4-FFF2-40B4-BE49-F238E27FC236}">
                <a16:creationId xmlns:a16="http://schemas.microsoft.com/office/drawing/2014/main" id="{797454AD-504A-480B-B9E8-52E27E4A137D}"/>
              </a:ext>
            </a:extLst>
          </p:cNvPr>
          <p:cNvSpPr/>
          <p:nvPr/>
        </p:nvSpPr>
        <p:spPr>
          <a:xfrm>
            <a:off x="958502" y="3713272"/>
            <a:ext cx="8782397" cy="1130246"/>
          </a:xfrm>
          <a:prstGeom prst="rect">
            <a:avLst/>
          </a:prstGeom>
        </p:spPr>
        <p:txBody>
          <a:bodyPr wrap="square">
            <a:spAutoFit/>
          </a:bodyPr>
          <a:lstStyle/>
          <a:p>
            <a:pPr lvl="0" algn="just">
              <a:lnSpc>
                <a:spcPct val="150000"/>
              </a:lnSpc>
              <a:spcAft>
                <a:spcPts val="0"/>
              </a:spcAft>
            </a:pPr>
            <a:r>
              <a:rPr lang="zh-CN" altLang="en-US" sz="2400" kern="100" dirty="0">
                <a:solidFill>
                  <a:srgbClr val="0066FF"/>
                </a:solidFill>
                <a:latin typeface="+mn-ea"/>
              </a:rPr>
              <a:t>注意：</a:t>
            </a:r>
            <a:r>
              <a:rPr lang="zh-CN" altLang="en-US" sz="2400" kern="100" dirty="0">
                <a:latin typeface="+mn-ea"/>
              </a:rPr>
              <a:t>数据处理时需要作图，推荐使用</a:t>
            </a:r>
            <a:r>
              <a:rPr lang="en-US" altLang="zh-CN" sz="2400" kern="100" dirty="0">
                <a:solidFill>
                  <a:srgbClr val="FF0000"/>
                </a:solidFill>
                <a:latin typeface="+mn-ea"/>
              </a:rPr>
              <a:t> origin </a:t>
            </a:r>
            <a:r>
              <a:rPr lang="zh-CN" altLang="en-US" sz="2400" kern="100" dirty="0">
                <a:latin typeface="+mn-ea"/>
              </a:rPr>
              <a:t>等</a:t>
            </a:r>
            <a:r>
              <a:rPr lang="zh-CN" altLang="zh-CN" sz="2400" kern="100" dirty="0">
                <a:latin typeface="+mn-ea"/>
              </a:rPr>
              <a:t>数据处理软件</a:t>
            </a:r>
            <a:r>
              <a:rPr lang="zh-CN" altLang="en-US" sz="2400" kern="100" dirty="0">
                <a:latin typeface="+mn-ea"/>
              </a:rPr>
              <a:t>作图</a:t>
            </a:r>
            <a:r>
              <a:rPr lang="zh-CN" altLang="zh-CN" sz="2400" kern="100" dirty="0">
                <a:latin typeface="+mn-ea"/>
              </a:rPr>
              <a:t>，</a:t>
            </a:r>
            <a:r>
              <a:rPr lang="zh-CN" altLang="en-US" sz="2400" kern="100" dirty="0">
                <a:latin typeface="+mn-ea"/>
              </a:rPr>
              <a:t>并且学会数据拟合</a:t>
            </a:r>
            <a:r>
              <a:rPr lang="zh-CN" altLang="zh-CN" sz="2400" kern="100" dirty="0">
                <a:latin typeface="+mn-ea"/>
              </a:rPr>
              <a:t>。</a:t>
            </a:r>
          </a:p>
        </p:txBody>
      </p:sp>
    </p:spTree>
    <p:extLst>
      <p:ext uri="{BB962C8B-B14F-4D97-AF65-F5344CB8AC3E}">
        <p14:creationId xmlns:p14="http://schemas.microsoft.com/office/powerpoint/2010/main" val="34469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87" y="2374031"/>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cstate="print"/>
          <a:stretch>
            <a:fillRect/>
          </a:stretch>
        </p:blipFill>
        <p:spPr>
          <a:xfrm>
            <a:off x="940997" y="2082983"/>
            <a:ext cx="3434547" cy="2341988"/>
          </a:xfrm>
          <a:prstGeom prst="rect">
            <a:avLst/>
          </a:prstGeom>
        </p:spPr>
      </p:pic>
      <p:sp>
        <p:nvSpPr>
          <p:cNvPr id="4" name="TextBox 3"/>
          <p:cNvSpPr txBox="1"/>
          <p:nvPr/>
        </p:nvSpPr>
        <p:spPr>
          <a:xfrm>
            <a:off x="1816100" y="2544903"/>
            <a:ext cx="1814590" cy="1277273"/>
          </a:xfrm>
          <a:prstGeom prst="rect">
            <a:avLst/>
          </a:prstGeom>
        </p:spPr>
        <p:txBody>
          <a:bodyPr lIns="0" tIns="0" rIns="63500" rtlCol="0" anchor="t">
            <a:spAutoFit/>
          </a:bodyPr>
          <a:lstStyle/>
          <a:p>
            <a:pPr algn="ctr" latinLnBrk="1"/>
            <a:r>
              <a:rPr lang="en-US" sz="8000" dirty="0">
                <a:solidFill>
                  <a:srgbClr val="FFFFFF"/>
                </a:solidFill>
                <a:latin typeface="微软雅黑" panose="020B0503020204020204" charset="-122"/>
                <a:ea typeface="微软雅黑" panose="020B0503020204020204" charset="-122"/>
              </a:rPr>
              <a:t>06</a:t>
            </a:r>
            <a:endParaRPr lang="en-US" sz="1100" dirty="0"/>
          </a:p>
        </p:txBody>
      </p:sp>
      <p:sp>
        <p:nvSpPr>
          <p:cNvPr id="5" name="TextBox 4"/>
          <p:cNvSpPr txBox="1"/>
          <p:nvPr/>
        </p:nvSpPr>
        <p:spPr>
          <a:xfrm>
            <a:off x="5553095" y="2891983"/>
            <a:ext cx="4886497" cy="784830"/>
          </a:xfrm>
          <a:prstGeom prst="rect">
            <a:avLst/>
          </a:prstGeom>
        </p:spPr>
        <p:txBody>
          <a:bodyPr wrap="square" lIns="0" tIns="0" rIns="63500" rtlCol="0" anchor="t">
            <a:spAutoFit/>
          </a:bodyPr>
          <a:lstStyle/>
          <a:p>
            <a:pPr algn="dist" latinLnBrk="1"/>
            <a:r>
              <a:rPr lang="zh-CN" altLang="en-US" sz="4800" b="1" dirty="0">
                <a:solidFill>
                  <a:schemeClr val="bg1"/>
                </a:solidFill>
                <a:latin typeface="Arial" panose="020B0604020202020204" pitchFamily="34" charset="0"/>
                <a:ea typeface="微软雅黑" panose="020B0503020204020204" charset="-122"/>
                <a:sym typeface="Arial" panose="020B0604020202020204" pitchFamily="34" charset="0"/>
              </a:rPr>
              <a:t>实验结果讨论</a:t>
            </a:r>
            <a:endParaRPr lang="en-US" altLang="zh-CN" sz="48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172" y="5003800"/>
            <a:ext cx="1281649" cy="1281649"/>
          </a:xfrm>
          <a:prstGeom prst="rect">
            <a:avLst/>
          </a:prstGeom>
        </p:spPr>
      </p:pic>
      <p:grpSp>
        <p:nvGrpSpPr>
          <p:cNvPr id="6" name="组合 2">
            <a:extLst>
              <a:ext uri="{FF2B5EF4-FFF2-40B4-BE49-F238E27FC236}">
                <a16:creationId xmlns:a16="http://schemas.microsoft.com/office/drawing/2014/main" id="{AD1A22B8-F68C-4297-873A-CBC6FCAD2EA9}"/>
              </a:ext>
            </a:extLst>
          </p:cNvPr>
          <p:cNvGrpSpPr/>
          <p:nvPr/>
        </p:nvGrpSpPr>
        <p:grpSpPr bwMode="auto">
          <a:xfrm>
            <a:off x="3919926" y="2917965"/>
            <a:ext cx="7391400" cy="600075"/>
            <a:chOff x="0" y="0"/>
            <a:chExt cx="3580582" cy="158874"/>
          </a:xfrm>
        </p:grpSpPr>
        <p:grpSp>
          <p:nvGrpSpPr>
            <p:cNvPr id="7" name="组合 61">
              <a:extLst>
                <a:ext uri="{FF2B5EF4-FFF2-40B4-BE49-F238E27FC236}">
                  <a16:creationId xmlns:a16="http://schemas.microsoft.com/office/drawing/2014/main" id="{34A901E7-EE94-4CB4-9EE7-ACA2E4D6C4A3}"/>
                </a:ext>
              </a:extLst>
            </p:cNvPr>
            <p:cNvGrpSpPr/>
            <p:nvPr/>
          </p:nvGrpSpPr>
          <p:grpSpPr bwMode="auto">
            <a:xfrm>
              <a:off x="0" y="0"/>
              <a:ext cx="792088" cy="158874"/>
              <a:chOff x="0" y="0"/>
              <a:chExt cx="792088" cy="158874"/>
            </a:xfrm>
          </p:grpSpPr>
          <p:sp>
            <p:nvSpPr>
              <p:cNvPr id="14" name="直接连接符 70">
                <a:extLst>
                  <a:ext uri="{FF2B5EF4-FFF2-40B4-BE49-F238E27FC236}">
                    <a16:creationId xmlns:a16="http://schemas.microsoft.com/office/drawing/2014/main" id="{173EC3D6-6F4F-4DAF-B869-5A1D67377651}"/>
                  </a:ext>
                </a:extLst>
              </p:cNvPr>
              <p:cNvSpPr>
                <a:spLocks noChangeShapeType="1"/>
              </p:cNvSpPr>
              <p:nvPr/>
            </p:nvSpPr>
            <p:spPr bwMode="auto">
              <a:xfrm flipH="1">
                <a:off x="0" y="79437"/>
                <a:ext cx="792088"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5" name="直接连接符 71">
                <a:extLst>
                  <a:ext uri="{FF2B5EF4-FFF2-40B4-BE49-F238E27FC236}">
                    <a16:creationId xmlns:a16="http://schemas.microsoft.com/office/drawing/2014/main" id="{752BA2B9-098B-4D39-9F4C-65CA7A6D92A1}"/>
                  </a:ext>
                </a:extLst>
              </p:cNvPr>
              <p:cNvSpPr>
                <a:spLocks noChangeShapeType="1"/>
              </p:cNvSpPr>
              <p:nvPr/>
            </p:nvSpPr>
            <p:spPr bwMode="auto">
              <a:xfrm flipH="1">
                <a:off x="216024" y="0"/>
                <a:ext cx="57606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6" name="直接连接符 72">
                <a:extLst>
                  <a:ext uri="{FF2B5EF4-FFF2-40B4-BE49-F238E27FC236}">
                    <a16:creationId xmlns:a16="http://schemas.microsoft.com/office/drawing/2014/main" id="{CC037A5B-7A6A-4667-8F87-4081E1A3F06B}"/>
                  </a:ext>
                </a:extLst>
              </p:cNvPr>
              <p:cNvSpPr>
                <a:spLocks noChangeShapeType="1"/>
              </p:cNvSpPr>
              <p:nvPr/>
            </p:nvSpPr>
            <p:spPr bwMode="auto">
              <a:xfrm flipH="1">
                <a:off x="396044" y="158874"/>
                <a:ext cx="39604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8" name="组合 62">
              <a:extLst>
                <a:ext uri="{FF2B5EF4-FFF2-40B4-BE49-F238E27FC236}">
                  <a16:creationId xmlns:a16="http://schemas.microsoft.com/office/drawing/2014/main" id="{6314269A-498D-4BCE-A3CB-D124943705D7}"/>
                </a:ext>
              </a:extLst>
            </p:cNvPr>
            <p:cNvGrpSpPr/>
            <p:nvPr/>
          </p:nvGrpSpPr>
          <p:grpSpPr bwMode="auto">
            <a:xfrm rot="10800000">
              <a:off x="2788494" y="0"/>
              <a:ext cx="792088" cy="158874"/>
              <a:chOff x="0" y="0"/>
              <a:chExt cx="792088" cy="158874"/>
            </a:xfrm>
          </p:grpSpPr>
          <p:sp>
            <p:nvSpPr>
              <p:cNvPr id="11" name="直接连接符 67">
                <a:extLst>
                  <a:ext uri="{FF2B5EF4-FFF2-40B4-BE49-F238E27FC236}">
                    <a16:creationId xmlns:a16="http://schemas.microsoft.com/office/drawing/2014/main" id="{3FC557F7-F535-47FB-93D2-DF3761442FB2}"/>
                  </a:ext>
                </a:extLst>
              </p:cNvPr>
              <p:cNvSpPr>
                <a:spLocks noChangeShapeType="1"/>
              </p:cNvSpPr>
              <p:nvPr/>
            </p:nvSpPr>
            <p:spPr bwMode="auto">
              <a:xfrm flipH="1">
                <a:off x="0" y="79437"/>
                <a:ext cx="792088"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2" name="直接连接符 68">
                <a:extLst>
                  <a:ext uri="{FF2B5EF4-FFF2-40B4-BE49-F238E27FC236}">
                    <a16:creationId xmlns:a16="http://schemas.microsoft.com/office/drawing/2014/main" id="{0C415194-FDE6-4BCE-B484-565B43BA17DE}"/>
                  </a:ext>
                </a:extLst>
              </p:cNvPr>
              <p:cNvSpPr>
                <a:spLocks noChangeShapeType="1"/>
              </p:cNvSpPr>
              <p:nvPr/>
            </p:nvSpPr>
            <p:spPr bwMode="auto">
              <a:xfrm flipH="1">
                <a:off x="216024" y="0"/>
                <a:ext cx="57606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3" name="直接连接符 69">
                <a:extLst>
                  <a:ext uri="{FF2B5EF4-FFF2-40B4-BE49-F238E27FC236}">
                    <a16:creationId xmlns:a16="http://schemas.microsoft.com/office/drawing/2014/main" id="{98E70811-36CE-4C82-ADE5-3F03876AA5D1}"/>
                  </a:ext>
                </a:extLst>
              </p:cNvPr>
              <p:cNvSpPr>
                <a:spLocks noChangeShapeType="1"/>
              </p:cNvSpPr>
              <p:nvPr/>
            </p:nvSpPr>
            <p:spPr bwMode="auto">
              <a:xfrm flipH="1">
                <a:off x="396044" y="158874"/>
                <a:ext cx="39604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grpSp>
      <p:pic>
        <p:nvPicPr>
          <p:cNvPr id="18" name="图片 17">
            <a:extLst>
              <a:ext uri="{FF2B5EF4-FFF2-40B4-BE49-F238E27FC236}">
                <a16:creationId xmlns:a16="http://schemas.microsoft.com/office/drawing/2014/main" id="{C497D2A8-4982-4AF4-83BB-F36B0416CF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924" y="2891"/>
            <a:ext cx="2779776" cy="1853184"/>
          </a:xfrm>
          <a:prstGeom prst="rect">
            <a:avLst/>
          </a:prstGeom>
        </p:spPr>
      </p:pic>
      <p:sp>
        <p:nvSpPr>
          <p:cNvPr id="19" name="矩形 18">
            <a:extLst>
              <a:ext uri="{FF2B5EF4-FFF2-40B4-BE49-F238E27FC236}">
                <a16:creationId xmlns:a16="http://schemas.microsoft.com/office/drawing/2014/main" id="{E17F6ACA-5233-4CDE-9C08-2F4BFAA7ACF5}"/>
              </a:ext>
            </a:extLst>
          </p:cNvPr>
          <p:cNvSpPr/>
          <p:nvPr/>
        </p:nvSpPr>
        <p:spPr>
          <a:xfrm>
            <a:off x="5265936" y="4851400"/>
            <a:ext cx="3262432" cy="461665"/>
          </a:xfrm>
          <a:prstGeom prst="rect">
            <a:avLst/>
          </a:prstGeom>
        </p:spPr>
        <p:txBody>
          <a:bodyPr wrap="none">
            <a:spAutoFit/>
          </a:bodyPr>
          <a:lstStyle/>
          <a:p>
            <a:pPr lvl="0" algn="just">
              <a:spcAft>
                <a:spcPts val="0"/>
              </a:spcAft>
              <a:tabLst>
                <a:tab pos="533400" algn="l"/>
              </a:tabLst>
            </a:pPr>
            <a:r>
              <a:rPr lang="zh-CN" altLang="en-US" sz="2400" kern="100" dirty="0">
                <a:solidFill>
                  <a:srgbClr val="CC00CC"/>
                </a:solidFill>
                <a:latin typeface="Times New Roman" panose="02020603050405020304" pitchFamily="18" charset="0"/>
              </a:rPr>
              <a:t>请同学们展开分析讨论</a:t>
            </a:r>
            <a:endParaRPr lang="zh-CN" altLang="zh-CN" sz="2400" kern="100" dirty="0">
              <a:solidFill>
                <a:srgbClr val="CC00CC"/>
              </a:solidFill>
              <a:latin typeface="Times New Roman" panose="02020603050405020304" pitchFamily="18" charset="0"/>
            </a:endParaRPr>
          </a:p>
        </p:txBody>
      </p:sp>
    </p:spTree>
    <p:extLst>
      <p:ext uri="{BB962C8B-B14F-4D97-AF65-F5344CB8AC3E}">
        <p14:creationId xmlns:p14="http://schemas.microsoft.com/office/powerpoint/2010/main" val="222866341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87" y="2374031"/>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cstate="print"/>
          <a:stretch>
            <a:fillRect/>
          </a:stretch>
        </p:blipFill>
        <p:spPr>
          <a:xfrm>
            <a:off x="940997" y="2082983"/>
            <a:ext cx="3434547" cy="2341988"/>
          </a:xfrm>
          <a:prstGeom prst="rect">
            <a:avLst/>
          </a:prstGeom>
        </p:spPr>
      </p:pic>
      <p:sp>
        <p:nvSpPr>
          <p:cNvPr id="4" name="TextBox 3"/>
          <p:cNvSpPr txBox="1"/>
          <p:nvPr/>
        </p:nvSpPr>
        <p:spPr>
          <a:xfrm>
            <a:off x="1816100" y="2544903"/>
            <a:ext cx="1814590" cy="1277273"/>
          </a:xfrm>
          <a:prstGeom prst="rect">
            <a:avLst/>
          </a:prstGeom>
        </p:spPr>
        <p:txBody>
          <a:bodyPr lIns="0" tIns="0" rIns="63500" rtlCol="0" anchor="t">
            <a:spAutoFit/>
          </a:bodyPr>
          <a:lstStyle/>
          <a:p>
            <a:pPr algn="ctr" latinLnBrk="1"/>
            <a:r>
              <a:rPr lang="en-US" sz="8000" dirty="0">
                <a:solidFill>
                  <a:srgbClr val="FFFFFF"/>
                </a:solidFill>
                <a:latin typeface="微软雅黑" panose="020B0503020204020204" charset="-122"/>
                <a:ea typeface="微软雅黑" panose="020B0503020204020204" charset="-122"/>
              </a:rPr>
              <a:t>07</a:t>
            </a:r>
            <a:endParaRPr lang="en-US" sz="1100" dirty="0"/>
          </a:p>
        </p:txBody>
      </p:sp>
      <p:sp>
        <p:nvSpPr>
          <p:cNvPr id="5" name="TextBox 4"/>
          <p:cNvSpPr txBox="1"/>
          <p:nvPr/>
        </p:nvSpPr>
        <p:spPr>
          <a:xfrm>
            <a:off x="5921203" y="2825583"/>
            <a:ext cx="3434548" cy="784830"/>
          </a:xfrm>
          <a:prstGeom prst="rect">
            <a:avLst/>
          </a:prstGeom>
        </p:spPr>
        <p:txBody>
          <a:bodyPr wrap="square" lIns="0" tIns="0" rIns="63500" rtlCol="0" anchor="t">
            <a:spAutoFit/>
          </a:bodyPr>
          <a:lstStyle/>
          <a:p>
            <a:pPr algn="dist" latinLnBrk="1"/>
            <a:r>
              <a:rPr lang="zh-CN" altLang="en-US" sz="4800" b="1" dirty="0">
                <a:solidFill>
                  <a:schemeClr val="bg1"/>
                </a:solidFill>
                <a:latin typeface="Arial" panose="020B0604020202020204" pitchFamily="34" charset="0"/>
                <a:ea typeface="微软雅黑" panose="020B0503020204020204" charset="-122"/>
                <a:sym typeface="Arial" panose="020B0604020202020204" pitchFamily="34" charset="0"/>
              </a:rPr>
              <a:t>注意事项</a:t>
            </a:r>
            <a:endParaRPr lang="en-US" altLang="zh-CN" sz="48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172" y="5003800"/>
            <a:ext cx="1281649" cy="1281649"/>
          </a:xfrm>
          <a:prstGeom prst="rect">
            <a:avLst/>
          </a:prstGeom>
        </p:spPr>
      </p:pic>
      <p:grpSp>
        <p:nvGrpSpPr>
          <p:cNvPr id="8" name="组合 2">
            <a:extLst>
              <a:ext uri="{FF2B5EF4-FFF2-40B4-BE49-F238E27FC236}">
                <a16:creationId xmlns:a16="http://schemas.microsoft.com/office/drawing/2014/main" id="{AD1A22B8-F68C-4297-873A-CBC6FCAD2EA9}"/>
              </a:ext>
            </a:extLst>
          </p:cNvPr>
          <p:cNvGrpSpPr/>
          <p:nvPr/>
        </p:nvGrpSpPr>
        <p:grpSpPr bwMode="auto">
          <a:xfrm>
            <a:off x="3919926" y="2917965"/>
            <a:ext cx="7391400" cy="600075"/>
            <a:chOff x="0" y="0"/>
            <a:chExt cx="3580582" cy="158874"/>
          </a:xfrm>
        </p:grpSpPr>
        <p:grpSp>
          <p:nvGrpSpPr>
            <p:cNvPr id="9" name="组合 61">
              <a:extLst>
                <a:ext uri="{FF2B5EF4-FFF2-40B4-BE49-F238E27FC236}">
                  <a16:creationId xmlns:a16="http://schemas.microsoft.com/office/drawing/2014/main" id="{34A901E7-EE94-4CB4-9EE7-ACA2E4D6C4A3}"/>
                </a:ext>
              </a:extLst>
            </p:cNvPr>
            <p:cNvGrpSpPr/>
            <p:nvPr/>
          </p:nvGrpSpPr>
          <p:grpSpPr bwMode="auto">
            <a:xfrm>
              <a:off x="0" y="0"/>
              <a:ext cx="792088" cy="158874"/>
              <a:chOff x="0" y="0"/>
              <a:chExt cx="792088" cy="158874"/>
            </a:xfrm>
          </p:grpSpPr>
          <p:sp>
            <p:nvSpPr>
              <p:cNvPr id="14" name="直接连接符 70">
                <a:extLst>
                  <a:ext uri="{FF2B5EF4-FFF2-40B4-BE49-F238E27FC236}">
                    <a16:creationId xmlns:a16="http://schemas.microsoft.com/office/drawing/2014/main" id="{173EC3D6-6F4F-4DAF-B869-5A1D67377651}"/>
                  </a:ext>
                </a:extLst>
              </p:cNvPr>
              <p:cNvSpPr>
                <a:spLocks noChangeShapeType="1"/>
              </p:cNvSpPr>
              <p:nvPr/>
            </p:nvSpPr>
            <p:spPr bwMode="auto">
              <a:xfrm flipH="1">
                <a:off x="0" y="79437"/>
                <a:ext cx="792088"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5" name="直接连接符 71">
                <a:extLst>
                  <a:ext uri="{FF2B5EF4-FFF2-40B4-BE49-F238E27FC236}">
                    <a16:creationId xmlns:a16="http://schemas.microsoft.com/office/drawing/2014/main" id="{752BA2B9-098B-4D39-9F4C-65CA7A6D92A1}"/>
                  </a:ext>
                </a:extLst>
              </p:cNvPr>
              <p:cNvSpPr>
                <a:spLocks noChangeShapeType="1"/>
              </p:cNvSpPr>
              <p:nvPr/>
            </p:nvSpPr>
            <p:spPr bwMode="auto">
              <a:xfrm flipH="1">
                <a:off x="216024" y="0"/>
                <a:ext cx="57606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6" name="直接连接符 72">
                <a:extLst>
                  <a:ext uri="{FF2B5EF4-FFF2-40B4-BE49-F238E27FC236}">
                    <a16:creationId xmlns:a16="http://schemas.microsoft.com/office/drawing/2014/main" id="{CC037A5B-7A6A-4667-8F87-4081E1A3F06B}"/>
                  </a:ext>
                </a:extLst>
              </p:cNvPr>
              <p:cNvSpPr>
                <a:spLocks noChangeShapeType="1"/>
              </p:cNvSpPr>
              <p:nvPr/>
            </p:nvSpPr>
            <p:spPr bwMode="auto">
              <a:xfrm flipH="1">
                <a:off x="396044" y="158874"/>
                <a:ext cx="39604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0" name="组合 62">
              <a:extLst>
                <a:ext uri="{FF2B5EF4-FFF2-40B4-BE49-F238E27FC236}">
                  <a16:creationId xmlns:a16="http://schemas.microsoft.com/office/drawing/2014/main" id="{6314269A-498D-4BCE-A3CB-D124943705D7}"/>
                </a:ext>
              </a:extLst>
            </p:cNvPr>
            <p:cNvGrpSpPr/>
            <p:nvPr/>
          </p:nvGrpSpPr>
          <p:grpSpPr bwMode="auto">
            <a:xfrm rot="10800000">
              <a:off x="2788494" y="0"/>
              <a:ext cx="792088" cy="158874"/>
              <a:chOff x="0" y="0"/>
              <a:chExt cx="792088" cy="158874"/>
            </a:xfrm>
          </p:grpSpPr>
          <p:sp>
            <p:nvSpPr>
              <p:cNvPr id="11" name="直接连接符 67">
                <a:extLst>
                  <a:ext uri="{FF2B5EF4-FFF2-40B4-BE49-F238E27FC236}">
                    <a16:creationId xmlns:a16="http://schemas.microsoft.com/office/drawing/2014/main" id="{3FC557F7-F535-47FB-93D2-DF3761442FB2}"/>
                  </a:ext>
                </a:extLst>
              </p:cNvPr>
              <p:cNvSpPr>
                <a:spLocks noChangeShapeType="1"/>
              </p:cNvSpPr>
              <p:nvPr/>
            </p:nvSpPr>
            <p:spPr bwMode="auto">
              <a:xfrm flipH="1">
                <a:off x="0" y="79437"/>
                <a:ext cx="792088"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2" name="直接连接符 68">
                <a:extLst>
                  <a:ext uri="{FF2B5EF4-FFF2-40B4-BE49-F238E27FC236}">
                    <a16:creationId xmlns:a16="http://schemas.microsoft.com/office/drawing/2014/main" id="{0C415194-FDE6-4BCE-B484-565B43BA17DE}"/>
                  </a:ext>
                </a:extLst>
              </p:cNvPr>
              <p:cNvSpPr>
                <a:spLocks noChangeShapeType="1"/>
              </p:cNvSpPr>
              <p:nvPr/>
            </p:nvSpPr>
            <p:spPr bwMode="auto">
              <a:xfrm flipH="1">
                <a:off x="216024" y="0"/>
                <a:ext cx="57606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3" name="直接连接符 69">
                <a:extLst>
                  <a:ext uri="{FF2B5EF4-FFF2-40B4-BE49-F238E27FC236}">
                    <a16:creationId xmlns:a16="http://schemas.microsoft.com/office/drawing/2014/main" id="{98E70811-36CE-4C82-ADE5-3F03876AA5D1}"/>
                  </a:ext>
                </a:extLst>
              </p:cNvPr>
              <p:cNvSpPr>
                <a:spLocks noChangeShapeType="1"/>
              </p:cNvSpPr>
              <p:nvPr/>
            </p:nvSpPr>
            <p:spPr bwMode="auto">
              <a:xfrm flipH="1">
                <a:off x="396044" y="158874"/>
                <a:ext cx="39604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grpSp>
      <p:pic>
        <p:nvPicPr>
          <p:cNvPr id="18" name="图片 17">
            <a:extLst>
              <a:ext uri="{FF2B5EF4-FFF2-40B4-BE49-F238E27FC236}">
                <a16:creationId xmlns:a16="http://schemas.microsoft.com/office/drawing/2014/main" id="{C497D2A8-4982-4AF4-83BB-F36B0416CF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924" y="2891"/>
            <a:ext cx="2779776" cy="1853184"/>
          </a:xfrm>
          <a:prstGeom prst="rect">
            <a:avLst/>
          </a:prstGeom>
        </p:spPr>
      </p:pic>
    </p:spTree>
    <p:extLst>
      <p:ext uri="{BB962C8B-B14F-4D97-AF65-F5344CB8AC3E}">
        <p14:creationId xmlns:p14="http://schemas.microsoft.com/office/powerpoint/2010/main" val="2228663416"/>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87" y="2374031"/>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cstate="print"/>
          <a:stretch>
            <a:fillRect/>
          </a:stretch>
        </p:blipFill>
        <p:spPr>
          <a:xfrm>
            <a:off x="940997" y="2082983"/>
            <a:ext cx="3434547" cy="2341988"/>
          </a:xfrm>
          <a:prstGeom prst="rect">
            <a:avLst/>
          </a:prstGeom>
        </p:spPr>
      </p:pic>
      <p:sp>
        <p:nvSpPr>
          <p:cNvPr id="4" name="TextBox 3"/>
          <p:cNvSpPr txBox="1"/>
          <p:nvPr/>
        </p:nvSpPr>
        <p:spPr>
          <a:xfrm>
            <a:off x="1816100" y="2544903"/>
            <a:ext cx="1814590" cy="1277273"/>
          </a:xfrm>
          <a:prstGeom prst="rect">
            <a:avLst/>
          </a:prstGeom>
        </p:spPr>
        <p:txBody>
          <a:bodyPr lIns="0" tIns="0" rIns="63500" rtlCol="0" anchor="t">
            <a:spAutoFit/>
          </a:bodyPr>
          <a:lstStyle/>
          <a:p>
            <a:pPr algn="ctr" latinLnBrk="1"/>
            <a:r>
              <a:rPr lang="en-US" sz="8000" dirty="0">
                <a:solidFill>
                  <a:srgbClr val="FFFFFF"/>
                </a:solidFill>
                <a:latin typeface="微软雅黑" panose="020B0503020204020204" charset="-122"/>
                <a:ea typeface="微软雅黑" panose="020B0503020204020204" charset="-122"/>
              </a:rPr>
              <a:t>08</a:t>
            </a:r>
            <a:endParaRPr lang="en-US" sz="1100" dirty="0"/>
          </a:p>
        </p:txBody>
      </p:sp>
      <p:sp>
        <p:nvSpPr>
          <p:cNvPr id="5" name="TextBox 4"/>
          <p:cNvSpPr txBox="1"/>
          <p:nvPr/>
        </p:nvSpPr>
        <p:spPr>
          <a:xfrm>
            <a:off x="5921203" y="2825583"/>
            <a:ext cx="3434548" cy="784830"/>
          </a:xfrm>
          <a:prstGeom prst="rect">
            <a:avLst/>
          </a:prstGeom>
        </p:spPr>
        <p:txBody>
          <a:bodyPr wrap="square" lIns="0" tIns="0" rIns="63500" rtlCol="0" anchor="t">
            <a:spAutoFit/>
          </a:bodyPr>
          <a:lstStyle/>
          <a:p>
            <a:pPr algn="dist" latinLnBrk="1"/>
            <a:r>
              <a:rPr lang="zh-CN" altLang="en-US" sz="4800" b="1" dirty="0">
                <a:solidFill>
                  <a:schemeClr val="bg1"/>
                </a:solidFill>
                <a:latin typeface="Arial" panose="020B0604020202020204" pitchFamily="34" charset="0"/>
                <a:ea typeface="微软雅黑" panose="020B0503020204020204" charset="-122"/>
                <a:sym typeface="Arial" panose="020B0604020202020204" pitchFamily="34" charset="0"/>
              </a:rPr>
              <a:t>实验问题</a:t>
            </a:r>
            <a:endParaRPr lang="en-US" altLang="zh-CN" sz="48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172" y="5003800"/>
            <a:ext cx="1281649" cy="1281649"/>
          </a:xfrm>
          <a:prstGeom prst="rect">
            <a:avLst/>
          </a:prstGeom>
        </p:spPr>
      </p:pic>
      <p:grpSp>
        <p:nvGrpSpPr>
          <p:cNvPr id="8" name="组合 2">
            <a:extLst>
              <a:ext uri="{FF2B5EF4-FFF2-40B4-BE49-F238E27FC236}">
                <a16:creationId xmlns:a16="http://schemas.microsoft.com/office/drawing/2014/main" id="{AD1A22B8-F68C-4297-873A-CBC6FCAD2EA9}"/>
              </a:ext>
            </a:extLst>
          </p:cNvPr>
          <p:cNvGrpSpPr/>
          <p:nvPr/>
        </p:nvGrpSpPr>
        <p:grpSpPr bwMode="auto">
          <a:xfrm>
            <a:off x="3919926" y="2917965"/>
            <a:ext cx="7391400" cy="600075"/>
            <a:chOff x="0" y="0"/>
            <a:chExt cx="3580582" cy="158874"/>
          </a:xfrm>
        </p:grpSpPr>
        <p:grpSp>
          <p:nvGrpSpPr>
            <p:cNvPr id="9" name="组合 61">
              <a:extLst>
                <a:ext uri="{FF2B5EF4-FFF2-40B4-BE49-F238E27FC236}">
                  <a16:creationId xmlns:a16="http://schemas.microsoft.com/office/drawing/2014/main" id="{34A901E7-EE94-4CB4-9EE7-ACA2E4D6C4A3}"/>
                </a:ext>
              </a:extLst>
            </p:cNvPr>
            <p:cNvGrpSpPr/>
            <p:nvPr/>
          </p:nvGrpSpPr>
          <p:grpSpPr bwMode="auto">
            <a:xfrm>
              <a:off x="0" y="0"/>
              <a:ext cx="792088" cy="158874"/>
              <a:chOff x="0" y="0"/>
              <a:chExt cx="792088" cy="158874"/>
            </a:xfrm>
          </p:grpSpPr>
          <p:sp>
            <p:nvSpPr>
              <p:cNvPr id="14" name="直接连接符 70">
                <a:extLst>
                  <a:ext uri="{FF2B5EF4-FFF2-40B4-BE49-F238E27FC236}">
                    <a16:creationId xmlns:a16="http://schemas.microsoft.com/office/drawing/2014/main" id="{173EC3D6-6F4F-4DAF-B869-5A1D67377651}"/>
                  </a:ext>
                </a:extLst>
              </p:cNvPr>
              <p:cNvSpPr>
                <a:spLocks noChangeShapeType="1"/>
              </p:cNvSpPr>
              <p:nvPr/>
            </p:nvSpPr>
            <p:spPr bwMode="auto">
              <a:xfrm flipH="1">
                <a:off x="0" y="79437"/>
                <a:ext cx="792088"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5" name="直接连接符 71">
                <a:extLst>
                  <a:ext uri="{FF2B5EF4-FFF2-40B4-BE49-F238E27FC236}">
                    <a16:creationId xmlns:a16="http://schemas.microsoft.com/office/drawing/2014/main" id="{752BA2B9-098B-4D39-9F4C-65CA7A6D92A1}"/>
                  </a:ext>
                </a:extLst>
              </p:cNvPr>
              <p:cNvSpPr>
                <a:spLocks noChangeShapeType="1"/>
              </p:cNvSpPr>
              <p:nvPr/>
            </p:nvSpPr>
            <p:spPr bwMode="auto">
              <a:xfrm flipH="1">
                <a:off x="216024" y="0"/>
                <a:ext cx="57606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6" name="直接连接符 72">
                <a:extLst>
                  <a:ext uri="{FF2B5EF4-FFF2-40B4-BE49-F238E27FC236}">
                    <a16:creationId xmlns:a16="http://schemas.microsoft.com/office/drawing/2014/main" id="{CC037A5B-7A6A-4667-8F87-4081E1A3F06B}"/>
                  </a:ext>
                </a:extLst>
              </p:cNvPr>
              <p:cNvSpPr>
                <a:spLocks noChangeShapeType="1"/>
              </p:cNvSpPr>
              <p:nvPr/>
            </p:nvSpPr>
            <p:spPr bwMode="auto">
              <a:xfrm flipH="1">
                <a:off x="396044" y="158874"/>
                <a:ext cx="39604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0" name="组合 62">
              <a:extLst>
                <a:ext uri="{FF2B5EF4-FFF2-40B4-BE49-F238E27FC236}">
                  <a16:creationId xmlns:a16="http://schemas.microsoft.com/office/drawing/2014/main" id="{6314269A-498D-4BCE-A3CB-D124943705D7}"/>
                </a:ext>
              </a:extLst>
            </p:cNvPr>
            <p:cNvGrpSpPr/>
            <p:nvPr/>
          </p:nvGrpSpPr>
          <p:grpSpPr bwMode="auto">
            <a:xfrm rot="10800000">
              <a:off x="2788494" y="0"/>
              <a:ext cx="792088" cy="158874"/>
              <a:chOff x="0" y="0"/>
              <a:chExt cx="792088" cy="158874"/>
            </a:xfrm>
          </p:grpSpPr>
          <p:sp>
            <p:nvSpPr>
              <p:cNvPr id="11" name="直接连接符 67">
                <a:extLst>
                  <a:ext uri="{FF2B5EF4-FFF2-40B4-BE49-F238E27FC236}">
                    <a16:creationId xmlns:a16="http://schemas.microsoft.com/office/drawing/2014/main" id="{3FC557F7-F535-47FB-93D2-DF3761442FB2}"/>
                  </a:ext>
                </a:extLst>
              </p:cNvPr>
              <p:cNvSpPr>
                <a:spLocks noChangeShapeType="1"/>
              </p:cNvSpPr>
              <p:nvPr/>
            </p:nvSpPr>
            <p:spPr bwMode="auto">
              <a:xfrm flipH="1">
                <a:off x="0" y="79437"/>
                <a:ext cx="792088"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2" name="直接连接符 68">
                <a:extLst>
                  <a:ext uri="{FF2B5EF4-FFF2-40B4-BE49-F238E27FC236}">
                    <a16:creationId xmlns:a16="http://schemas.microsoft.com/office/drawing/2014/main" id="{0C415194-FDE6-4BCE-B484-565B43BA17DE}"/>
                  </a:ext>
                </a:extLst>
              </p:cNvPr>
              <p:cNvSpPr>
                <a:spLocks noChangeShapeType="1"/>
              </p:cNvSpPr>
              <p:nvPr/>
            </p:nvSpPr>
            <p:spPr bwMode="auto">
              <a:xfrm flipH="1">
                <a:off x="216024" y="0"/>
                <a:ext cx="57606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3" name="直接连接符 69">
                <a:extLst>
                  <a:ext uri="{FF2B5EF4-FFF2-40B4-BE49-F238E27FC236}">
                    <a16:creationId xmlns:a16="http://schemas.microsoft.com/office/drawing/2014/main" id="{98E70811-36CE-4C82-ADE5-3F03876AA5D1}"/>
                  </a:ext>
                </a:extLst>
              </p:cNvPr>
              <p:cNvSpPr>
                <a:spLocks noChangeShapeType="1"/>
              </p:cNvSpPr>
              <p:nvPr/>
            </p:nvSpPr>
            <p:spPr bwMode="auto">
              <a:xfrm flipH="1">
                <a:off x="396044" y="158874"/>
                <a:ext cx="39604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grpSp>
      <p:pic>
        <p:nvPicPr>
          <p:cNvPr id="7" name="图片 6">
            <a:extLst>
              <a:ext uri="{FF2B5EF4-FFF2-40B4-BE49-F238E27FC236}">
                <a16:creationId xmlns:a16="http://schemas.microsoft.com/office/drawing/2014/main" id="{E591B53D-A8E2-4F95-A892-E1B04F1308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8699" y="10899"/>
            <a:ext cx="4178301" cy="2341987"/>
          </a:xfrm>
          <a:prstGeom prst="rect">
            <a:avLst/>
          </a:prstGeom>
        </p:spPr>
      </p:pic>
    </p:spTree>
    <p:extLst>
      <p:ext uri="{BB962C8B-B14F-4D97-AF65-F5344CB8AC3E}">
        <p14:creationId xmlns:p14="http://schemas.microsoft.com/office/powerpoint/2010/main" val="2528856397"/>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D909308-C93E-4535-A062-D6ED33400206}"/>
              </a:ext>
            </a:extLst>
          </p:cNvPr>
          <p:cNvSpPr txBox="1"/>
          <p:nvPr/>
        </p:nvSpPr>
        <p:spPr>
          <a:xfrm>
            <a:off x="0" y="6146800"/>
            <a:ext cx="11557000" cy="354841"/>
          </a:xfrm>
          <a:prstGeom prst="rect">
            <a:avLst/>
          </a:prstGeom>
          <a:solidFill>
            <a:schemeClr val="accent5">
              <a:lumMod val="75000"/>
            </a:schemeClr>
          </a:solidFill>
          <a:ln>
            <a:noFill/>
          </a:ln>
        </p:spPr>
        <p:txBody>
          <a:bodyPr wrap="square" rtlCol="0">
            <a:spAutoFit/>
          </a:bodyPr>
          <a:lstStyle/>
          <a:p>
            <a:endParaRPr lang="zh-CN" altLang="en-US" sz="1706" dirty="0"/>
          </a:p>
        </p:txBody>
      </p:sp>
      <p:cxnSp>
        <p:nvCxnSpPr>
          <p:cNvPr id="31" name="直接连接符 30">
            <a:extLst>
              <a:ext uri="{FF2B5EF4-FFF2-40B4-BE49-F238E27FC236}">
                <a16:creationId xmlns:a16="http://schemas.microsoft.com/office/drawing/2014/main" id="{787F3103-1E98-4282-A17C-C20B34E47D2E}"/>
              </a:ext>
            </a:extLst>
          </p:cNvPr>
          <p:cNvCxnSpPr>
            <a:cxnSpLocks/>
          </p:cNvCxnSpPr>
          <p:nvPr/>
        </p:nvCxnSpPr>
        <p:spPr>
          <a:xfrm flipV="1">
            <a:off x="1663700" y="1045865"/>
            <a:ext cx="7768661" cy="71735"/>
          </a:xfrm>
          <a:prstGeom prst="line">
            <a:avLst/>
          </a:prstGeom>
          <a:noFill/>
          <a:ln w="12700" cap="flat" cmpd="sng" algn="ctr">
            <a:solidFill>
              <a:sysClr val="windowText" lastClr="000000"/>
            </a:solidFill>
            <a:prstDash val="dash"/>
          </a:ln>
          <a:effectLst/>
        </p:spPr>
      </p:cxnSp>
      <p:sp>
        <p:nvSpPr>
          <p:cNvPr id="33" name="TextBox 34">
            <a:extLst>
              <a:ext uri="{FF2B5EF4-FFF2-40B4-BE49-F238E27FC236}">
                <a16:creationId xmlns:a16="http://schemas.microsoft.com/office/drawing/2014/main" id="{9BB5CB04-6907-475A-AB75-C55719FCAE6A}"/>
              </a:ext>
            </a:extLst>
          </p:cNvPr>
          <p:cNvSpPr txBox="1"/>
          <p:nvPr/>
        </p:nvSpPr>
        <p:spPr>
          <a:xfrm>
            <a:off x="1703309" y="515007"/>
            <a:ext cx="1781257" cy="523220"/>
          </a:xfrm>
          <a:prstGeom prst="rect">
            <a:avLst/>
          </a:prstGeom>
          <a:noFill/>
        </p:spPr>
        <p:txBody>
          <a:bodyPr wrap="none" rtlCol="0">
            <a:spAutoFit/>
          </a:bodyPr>
          <a:lstStyle/>
          <a:p>
            <a:r>
              <a:rPr lang="zh-CN" altLang="en-US" sz="2800" b="1" spc="300" dirty="0">
                <a:solidFill>
                  <a:prstClr val="black"/>
                </a:solidFill>
                <a:latin typeface="宋体" panose="02010600030101010101" pitchFamily="2" charset="-122"/>
                <a:ea typeface="宋体" panose="02010600030101010101" pitchFamily="2" charset="-122"/>
              </a:rPr>
              <a:t>实验问题</a:t>
            </a:r>
            <a:endParaRPr lang="zh-CN" altLang="en-US" sz="2800" b="1" spc="300" dirty="0">
              <a:latin typeface="宋体" panose="02010600030101010101" pitchFamily="2" charset="-122"/>
              <a:ea typeface="宋体" panose="02010600030101010101" pitchFamily="2" charset="-122"/>
            </a:endParaRPr>
          </a:p>
        </p:txBody>
      </p:sp>
      <p:cxnSp>
        <p:nvCxnSpPr>
          <p:cNvPr id="35" name="直接连接符 34">
            <a:extLst>
              <a:ext uri="{FF2B5EF4-FFF2-40B4-BE49-F238E27FC236}">
                <a16:creationId xmlns:a16="http://schemas.microsoft.com/office/drawing/2014/main" id="{419E72C9-EA40-40C1-B6DD-3F6D0722515C}"/>
              </a:ext>
            </a:extLst>
          </p:cNvPr>
          <p:cNvCxnSpPr>
            <a:cxnSpLocks/>
          </p:cNvCxnSpPr>
          <p:nvPr/>
        </p:nvCxnSpPr>
        <p:spPr>
          <a:xfrm>
            <a:off x="3546058" y="630017"/>
            <a:ext cx="0" cy="334294"/>
          </a:xfrm>
          <a:prstGeom prst="line">
            <a:avLst/>
          </a:prstGeom>
          <a:noFill/>
          <a:ln w="19050" cap="flat" cmpd="sng" algn="ctr">
            <a:solidFill>
              <a:sysClr val="windowText" lastClr="000000"/>
            </a:solidFill>
            <a:prstDash val="solid"/>
          </a:ln>
          <a:effectLst/>
        </p:spPr>
      </p:cxnSp>
      <p:sp>
        <p:nvSpPr>
          <p:cNvPr id="14" name="矩形 13">
            <a:extLst>
              <a:ext uri="{FF2B5EF4-FFF2-40B4-BE49-F238E27FC236}">
                <a16:creationId xmlns:a16="http://schemas.microsoft.com/office/drawing/2014/main" id="{0F3EAE20-8D22-4E0C-B56F-2A2B1AD20256}"/>
              </a:ext>
            </a:extLst>
          </p:cNvPr>
          <p:cNvSpPr/>
          <p:nvPr/>
        </p:nvSpPr>
        <p:spPr>
          <a:xfrm>
            <a:off x="3618145" y="584200"/>
            <a:ext cx="4831644" cy="461665"/>
          </a:xfrm>
          <a:prstGeom prst="rect">
            <a:avLst/>
          </a:prstGeom>
        </p:spPr>
        <p:txBody>
          <a:bodyPr wrap="none">
            <a:spAutoFit/>
          </a:bodyPr>
          <a:lstStyle/>
          <a:p>
            <a:r>
              <a:rPr lang="en-US" altLang="zh-CN" sz="2400" dirty="0">
                <a:latin typeface="Times New Roman" panose="02020603050405020304" pitchFamily="18" charset="0"/>
                <a:cs typeface="Times New Roman" panose="02020603050405020304" pitchFamily="18" charset="0"/>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ANSWER</a:t>
            </a:r>
            <a:r>
              <a:rPr lang="en-US" altLang="zh-CN" sz="2400" dirty="0">
                <a:solidFill>
                  <a:srgbClr val="FF0000"/>
                </a:solidFill>
                <a:latin typeface="Times New Roman" panose="02020603050405020304" pitchFamily="18" charset="0"/>
                <a:cs typeface="Times New Roman" panose="02020603050405020304" pitchFamily="18" charset="0"/>
              </a:rPr>
              <a:t> THE </a:t>
            </a:r>
            <a:r>
              <a:rPr lang="en-US" altLang="zh-CN" sz="2400" cap="all" dirty="0">
                <a:solidFill>
                  <a:srgbClr val="FF0000"/>
                </a:solidFill>
                <a:latin typeface="Times New Roman" panose="02020603050405020304" pitchFamily="18" charset="0"/>
                <a:cs typeface="Times New Roman" panose="02020603050405020304" pitchFamily="18" charset="0"/>
              </a:rPr>
              <a:t>question</a:t>
            </a:r>
            <a:r>
              <a:rPr lang="en-US" altLang="zh-CN" sz="2400" dirty="0">
                <a:solidFill>
                  <a:srgbClr val="FF0000"/>
                </a:solidFill>
                <a:latin typeface="Times New Roman" panose="02020603050405020304" pitchFamily="18" charset="0"/>
                <a:cs typeface="Times New Roman" panose="02020603050405020304" pitchFamily="18" charset="0"/>
              </a:rPr>
              <a:t> </a:t>
            </a:r>
            <a:r>
              <a:rPr lang="zh-CN" altLang="en-US" sz="2400" dirty="0">
                <a:solidFill>
                  <a:srgbClr val="FF0000"/>
                </a:solidFill>
                <a:latin typeface="Times New Roman" panose="02020603050405020304" pitchFamily="18" charset="0"/>
                <a:cs typeface="Times New Roman" panose="02020603050405020304" pitchFamily="18" charset="0"/>
              </a:rPr>
              <a:t>　　　</a:t>
            </a:r>
          </a:p>
        </p:txBody>
      </p:sp>
      <p:grpSp>
        <p:nvGrpSpPr>
          <p:cNvPr id="121" name="组合 120">
            <a:extLst>
              <a:ext uri="{FF2B5EF4-FFF2-40B4-BE49-F238E27FC236}">
                <a16:creationId xmlns:a16="http://schemas.microsoft.com/office/drawing/2014/main" id="{03A48000-3A64-43D9-B657-4EE47ADB46D3}"/>
              </a:ext>
            </a:extLst>
          </p:cNvPr>
          <p:cNvGrpSpPr/>
          <p:nvPr/>
        </p:nvGrpSpPr>
        <p:grpSpPr>
          <a:xfrm>
            <a:off x="5749981" y="6166971"/>
            <a:ext cx="1443569" cy="360829"/>
            <a:chOff x="414611" y="6477345"/>
            <a:chExt cx="1609033" cy="380655"/>
          </a:xfrm>
        </p:grpSpPr>
        <p:pic>
          <p:nvPicPr>
            <p:cNvPr id="122" name="图片 121">
              <a:extLst>
                <a:ext uri="{FF2B5EF4-FFF2-40B4-BE49-F238E27FC236}">
                  <a16:creationId xmlns:a16="http://schemas.microsoft.com/office/drawing/2014/main" id="{EC55996B-B3EC-4211-A0E8-73FDAE5130C8}"/>
                </a:ext>
              </a:extLst>
            </p:cNvPr>
            <p:cNvPicPr>
              <a:picLocks noChangeAspect="1"/>
            </p:cNvPicPr>
            <p:nvPr/>
          </p:nvPicPr>
          <p:blipFill rotWithShape="1">
            <a:blip r:embed="rId3" cstate="print">
              <a:biLevel thresh="25000"/>
            </a:blip>
            <a:srcRect l="1" t="6582" r="-25334" b="26979"/>
            <a:stretch/>
          </p:blipFill>
          <p:spPr>
            <a:xfrm>
              <a:off x="414611" y="6477345"/>
              <a:ext cx="724874" cy="380655"/>
            </a:xfrm>
            <a:prstGeom prst="rect">
              <a:avLst/>
            </a:prstGeom>
          </p:spPr>
        </p:pic>
        <p:pic>
          <p:nvPicPr>
            <p:cNvPr id="123" name="图片 122">
              <a:extLst>
                <a:ext uri="{FF2B5EF4-FFF2-40B4-BE49-F238E27FC236}">
                  <a16:creationId xmlns:a16="http://schemas.microsoft.com/office/drawing/2014/main" id="{6EC4D075-D4F7-458D-9F51-602E8362FB8B}"/>
                </a:ext>
              </a:extLst>
            </p:cNvPr>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l="32814" t="12432" r="55484" b="78542"/>
            <a:stretch/>
          </p:blipFill>
          <p:spPr>
            <a:xfrm rot="1259126">
              <a:off x="867397" y="6515828"/>
              <a:ext cx="402920" cy="310802"/>
            </a:xfrm>
            <a:prstGeom prst="rect">
              <a:avLst/>
            </a:prstGeom>
          </p:spPr>
        </p:pic>
        <p:pic>
          <p:nvPicPr>
            <p:cNvPr id="124" name="图片 123">
              <a:extLst>
                <a:ext uri="{FF2B5EF4-FFF2-40B4-BE49-F238E27FC236}">
                  <a16:creationId xmlns:a16="http://schemas.microsoft.com/office/drawing/2014/main" id="{E7143F71-1E57-42EE-8BF8-C83C068846FD}"/>
                </a:ext>
              </a:extLst>
            </p:cNvPr>
            <p:cNvPicPr>
              <a:picLocks noChangeAspect="1"/>
            </p:cNvPicPr>
            <p:nvPr/>
          </p:nvPicPr>
          <p:blipFill rotWithShape="1">
            <a:blip r:embed="rId5" cstate="print"/>
            <a:srcRect t="-1" b="16526"/>
            <a:stretch/>
          </p:blipFill>
          <p:spPr>
            <a:xfrm rot="589386">
              <a:off x="1256498" y="6481317"/>
              <a:ext cx="388026" cy="326437"/>
            </a:xfrm>
            <a:prstGeom prst="rect">
              <a:avLst/>
            </a:prstGeom>
          </p:spPr>
        </p:pic>
        <p:pic>
          <p:nvPicPr>
            <p:cNvPr id="125" name="图片 124">
              <a:extLst>
                <a:ext uri="{FF2B5EF4-FFF2-40B4-BE49-F238E27FC236}">
                  <a16:creationId xmlns:a16="http://schemas.microsoft.com/office/drawing/2014/main" id="{CC2DD214-B589-4FD0-9DAF-AF8AD9B9C459}"/>
                </a:ext>
              </a:extLst>
            </p:cNvPr>
            <p:cNvPicPr>
              <a:picLocks noChangeAspect="1"/>
            </p:cNvPicPr>
            <p:nvPr/>
          </p:nvPicPr>
          <p:blipFill rotWithShape="1">
            <a:blip r:embed="rId6" cstate="print"/>
            <a:srcRect t="18211" b="8984"/>
            <a:stretch/>
          </p:blipFill>
          <p:spPr>
            <a:xfrm>
              <a:off x="1554468" y="6496881"/>
              <a:ext cx="469176" cy="341581"/>
            </a:xfrm>
            <a:prstGeom prst="rect">
              <a:avLst/>
            </a:prstGeom>
          </p:spPr>
        </p:pic>
      </p:grpSp>
      <p:grpSp>
        <p:nvGrpSpPr>
          <p:cNvPr id="126" name="组合 125">
            <a:extLst>
              <a:ext uri="{FF2B5EF4-FFF2-40B4-BE49-F238E27FC236}">
                <a16:creationId xmlns:a16="http://schemas.microsoft.com/office/drawing/2014/main" id="{9D46C27D-2E8D-4384-9D18-0E7C2CA21D27}"/>
              </a:ext>
            </a:extLst>
          </p:cNvPr>
          <p:cNvGrpSpPr/>
          <p:nvPr/>
        </p:nvGrpSpPr>
        <p:grpSpPr>
          <a:xfrm>
            <a:off x="7026503" y="5864580"/>
            <a:ext cx="4530497" cy="680841"/>
            <a:chOff x="7026503" y="5864580"/>
            <a:chExt cx="4530497" cy="680841"/>
          </a:xfrm>
        </p:grpSpPr>
        <p:sp>
          <p:nvSpPr>
            <p:cNvPr id="127" name="TextBox 11">
              <a:extLst>
                <a:ext uri="{FF2B5EF4-FFF2-40B4-BE49-F238E27FC236}">
                  <a16:creationId xmlns:a16="http://schemas.microsoft.com/office/drawing/2014/main" id="{BDF820FA-212F-4292-BA2F-8C2802E1365D}"/>
                </a:ext>
              </a:extLst>
            </p:cNvPr>
            <p:cNvSpPr txBox="1"/>
            <p:nvPr/>
          </p:nvSpPr>
          <p:spPr>
            <a:xfrm>
              <a:off x="7026503" y="5864580"/>
              <a:ext cx="4474868" cy="587020"/>
            </a:xfrm>
            <a:prstGeom prst="rect">
              <a:avLst/>
            </a:prstGeom>
          </p:spPr>
          <p:txBody>
            <a:bodyPr wrap="square" lIns="0" tIns="0" rIns="63500" rtlCol="0" anchor="t">
              <a:spAutoFit/>
            </a:bodyPr>
            <a:lstStyle/>
            <a:p>
              <a:pPr algn="dist" latinLnBrk="1">
                <a:lnSpc>
                  <a:spcPct val="120000"/>
                </a:lnSpc>
              </a:pPr>
              <a:r>
                <a:rPr lang="en-US" altLang="zh-CN" sz="3200" b="1" dirty="0">
                  <a:solidFill>
                    <a:schemeClr val="accent3">
                      <a:lumMod val="75000"/>
                    </a:schemeClr>
                  </a:solidFill>
                  <a:latin typeface="微软雅黑" panose="020B0503020204020204" charset="-122"/>
                  <a:ea typeface="微软雅黑" panose="020B0503020204020204" charset="-122"/>
                </a:rPr>
                <a:t>  </a:t>
              </a:r>
              <a:r>
                <a:rPr lang="zh-CN" altLang="en-US" sz="1200" dirty="0">
                  <a:solidFill>
                    <a:srgbClr val="00B0F0"/>
                  </a:solidFill>
                  <a:latin typeface="微软雅黑" panose="020B0503020204020204" charset="-122"/>
                  <a:ea typeface="微软雅黑" panose="020B0503020204020204" charset="-122"/>
                </a:rPr>
                <a:t>物理学国家级实验教学示范中心</a:t>
              </a:r>
            </a:p>
          </p:txBody>
        </p:sp>
        <p:sp>
          <p:nvSpPr>
            <p:cNvPr id="128" name="矩形 127">
              <a:extLst>
                <a:ext uri="{FF2B5EF4-FFF2-40B4-BE49-F238E27FC236}">
                  <a16:creationId xmlns:a16="http://schemas.microsoft.com/office/drawing/2014/main" id="{EF52DB50-0BDD-4BDD-8FDE-83A50E50C87A}"/>
                </a:ext>
              </a:extLst>
            </p:cNvPr>
            <p:cNvSpPr/>
            <p:nvPr/>
          </p:nvSpPr>
          <p:spPr>
            <a:xfrm>
              <a:off x="7175745" y="6299200"/>
              <a:ext cx="4381255" cy="246221"/>
            </a:xfrm>
            <a:prstGeom prst="rect">
              <a:avLst/>
            </a:prstGeom>
          </p:spPr>
          <p:txBody>
            <a:bodyPr wrap="square">
              <a:spAutoFit/>
            </a:bodyPr>
            <a:lstStyle/>
            <a:p>
              <a:pPr algn="dist"/>
              <a:r>
                <a:rPr lang="en-US" altLang="zh-CN" sz="1000" dirty="0">
                  <a:solidFill>
                    <a:srgbClr val="00B050"/>
                  </a:solidFill>
                  <a:latin typeface="Times New Roman" panose="02020603050405020304" pitchFamily="18" charset="0"/>
                </a:rPr>
                <a:t>National Demonstration Center for Experimental Physics Education</a:t>
              </a:r>
              <a:endParaRPr lang="zh-CN" altLang="en-US" sz="1000" dirty="0">
                <a:solidFill>
                  <a:srgbClr val="00B050"/>
                </a:solidFill>
              </a:endParaRPr>
            </a:p>
          </p:txBody>
        </p:sp>
      </p:grpSp>
      <p:grpSp>
        <p:nvGrpSpPr>
          <p:cNvPr id="45" name="组合 44">
            <a:extLst>
              <a:ext uri="{FF2B5EF4-FFF2-40B4-BE49-F238E27FC236}">
                <a16:creationId xmlns:a16="http://schemas.microsoft.com/office/drawing/2014/main" id="{B45D0B9D-F167-43D9-9028-397759B40B7A}"/>
              </a:ext>
            </a:extLst>
          </p:cNvPr>
          <p:cNvGrpSpPr/>
          <p:nvPr/>
        </p:nvGrpSpPr>
        <p:grpSpPr>
          <a:xfrm>
            <a:off x="76457" y="137434"/>
            <a:ext cx="1446892" cy="1129532"/>
            <a:chOff x="3365120" y="356341"/>
            <a:chExt cx="4904554" cy="3802340"/>
          </a:xfrm>
        </p:grpSpPr>
        <p:pic>
          <p:nvPicPr>
            <p:cNvPr id="46" name="Picture 2">
              <a:extLst>
                <a:ext uri="{FF2B5EF4-FFF2-40B4-BE49-F238E27FC236}">
                  <a16:creationId xmlns:a16="http://schemas.microsoft.com/office/drawing/2014/main" id="{90B5218F-7094-45BE-92BD-14FC2584623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847811" y="1168161"/>
              <a:ext cx="2496379" cy="299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任意多边形 7">
              <a:extLst>
                <a:ext uri="{FF2B5EF4-FFF2-40B4-BE49-F238E27FC236}">
                  <a16:creationId xmlns:a16="http://schemas.microsoft.com/office/drawing/2014/main" id="{F197A27E-F042-4841-8777-93D3A6EFE25F}"/>
                </a:ext>
              </a:extLst>
            </p:cNvPr>
            <p:cNvSpPr/>
            <p:nvPr/>
          </p:nvSpPr>
          <p:spPr>
            <a:xfrm rot="20547143">
              <a:off x="5339960" y="356341"/>
              <a:ext cx="2929714" cy="3666626"/>
            </a:xfrm>
            <a:custGeom>
              <a:avLst/>
              <a:gdLst>
                <a:gd name="connsiteX0" fmla="*/ 1684425 w 4676103"/>
                <a:gd name="connsiteY0" fmla="*/ 0 h 5852284"/>
                <a:gd name="connsiteX1" fmla="*/ 4676103 w 4676103"/>
                <a:gd name="connsiteY1" fmla="*/ 2991678 h 5852284"/>
                <a:gd name="connsiteX2" fmla="*/ 2574058 w 4676103"/>
                <a:gd name="connsiteY2" fmla="*/ 5848856 h 5852284"/>
                <a:gd name="connsiteX3" fmla="*/ 2560728 w 4676103"/>
                <a:gd name="connsiteY3" fmla="*/ 5852284 h 5852284"/>
                <a:gd name="connsiteX4" fmla="*/ 2606637 w 4676103"/>
                <a:gd name="connsiteY4" fmla="*/ 5801771 h 5852284"/>
                <a:gd name="connsiteX5" fmla="*/ 3344262 w 4676103"/>
                <a:gd name="connsiteY5" fmla="*/ 3747052 h 5852284"/>
                <a:gd name="connsiteX6" fmla="*/ 114044 w 4676103"/>
                <a:gd name="connsiteY6" fmla="*/ 516834 h 5852284"/>
                <a:gd name="connsiteX7" fmla="*/ 0 w 4676103"/>
                <a:gd name="connsiteY7" fmla="*/ 519718 h 5852284"/>
                <a:gd name="connsiteX8" fmla="*/ 11749 w 4676103"/>
                <a:gd name="connsiteY8" fmla="*/ 510932 h 5852284"/>
                <a:gd name="connsiteX9" fmla="*/ 1684425 w 4676103"/>
                <a:gd name="connsiteY9" fmla="*/ 0 h 5852284"/>
                <a:gd name="connsiteX0" fmla="*/ 2606637 w 4676103"/>
                <a:gd name="connsiteY0" fmla="*/ 5801771 h 5893211"/>
                <a:gd name="connsiteX1" fmla="*/ 3344262 w 4676103"/>
                <a:gd name="connsiteY1" fmla="*/ 3747052 h 5893211"/>
                <a:gd name="connsiteX2" fmla="*/ 114044 w 4676103"/>
                <a:gd name="connsiteY2" fmla="*/ 516834 h 5893211"/>
                <a:gd name="connsiteX3" fmla="*/ 0 w 4676103"/>
                <a:gd name="connsiteY3" fmla="*/ 519718 h 5893211"/>
                <a:gd name="connsiteX4" fmla="*/ 11749 w 4676103"/>
                <a:gd name="connsiteY4" fmla="*/ 510932 h 5893211"/>
                <a:gd name="connsiteX5" fmla="*/ 1684425 w 4676103"/>
                <a:gd name="connsiteY5" fmla="*/ 0 h 5893211"/>
                <a:gd name="connsiteX6" fmla="*/ 4676103 w 4676103"/>
                <a:gd name="connsiteY6" fmla="*/ 2991678 h 5893211"/>
                <a:gd name="connsiteX7" fmla="*/ 2574058 w 4676103"/>
                <a:gd name="connsiteY7" fmla="*/ 5848856 h 5893211"/>
                <a:gd name="connsiteX8" fmla="*/ 2560728 w 4676103"/>
                <a:gd name="connsiteY8" fmla="*/ 5852284 h 5893211"/>
                <a:gd name="connsiteX9" fmla="*/ 2698077 w 4676103"/>
                <a:gd name="connsiteY9" fmla="*/ 5893211 h 5893211"/>
                <a:gd name="connsiteX0" fmla="*/ 2606637 w 4676103"/>
                <a:gd name="connsiteY0" fmla="*/ 5801771 h 5852284"/>
                <a:gd name="connsiteX1" fmla="*/ 3344262 w 4676103"/>
                <a:gd name="connsiteY1" fmla="*/ 3747052 h 5852284"/>
                <a:gd name="connsiteX2" fmla="*/ 114044 w 4676103"/>
                <a:gd name="connsiteY2" fmla="*/ 516834 h 5852284"/>
                <a:gd name="connsiteX3" fmla="*/ 0 w 4676103"/>
                <a:gd name="connsiteY3" fmla="*/ 519718 h 5852284"/>
                <a:gd name="connsiteX4" fmla="*/ 11749 w 4676103"/>
                <a:gd name="connsiteY4" fmla="*/ 510932 h 5852284"/>
                <a:gd name="connsiteX5" fmla="*/ 1684425 w 4676103"/>
                <a:gd name="connsiteY5" fmla="*/ 0 h 5852284"/>
                <a:gd name="connsiteX6" fmla="*/ 4676103 w 4676103"/>
                <a:gd name="connsiteY6" fmla="*/ 2991678 h 5852284"/>
                <a:gd name="connsiteX7" fmla="*/ 2574058 w 4676103"/>
                <a:gd name="connsiteY7" fmla="*/ 5848856 h 5852284"/>
                <a:gd name="connsiteX8" fmla="*/ 2560728 w 4676103"/>
                <a:gd name="connsiteY8" fmla="*/ 5852284 h 5852284"/>
                <a:gd name="connsiteX0" fmla="*/ 3344262 w 4676103"/>
                <a:gd name="connsiteY0" fmla="*/ 3747052 h 5852284"/>
                <a:gd name="connsiteX1" fmla="*/ 114044 w 4676103"/>
                <a:gd name="connsiteY1" fmla="*/ 516834 h 5852284"/>
                <a:gd name="connsiteX2" fmla="*/ 0 w 4676103"/>
                <a:gd name="connsiteY2" fmla="*/ 519718 h 5852284"/>
                <a:gd name="connsiteX3" fmla="*/ 11749 w 4676103"/>
                <a:gd name="connsiteY3" fmla="*/ 510932 h 5852284"/>
                <a:gd name="connsiteX4" fmla="*/ 1684425 w 4676103"/>
                <a:gd name="connsiteY4" fmla="*/ 0 h 5852284"/>
                <a:gd name="connsiteX5" fmla="*/ 4676103 w 4676103"/>
                <a:gd name="connsiteY5" fmla="*/ 2991678 h 5852284"/>
                <a:gd name="connsiteX6" fmla="*/ 2574058 w 4676103"/>
                <a:gd name="connsiteY6" fmla="*/ 5848856 h 5852284"/>
                <a:gd name="connsiteX7" fmla="*/ 2560728 w 4676103"/>
                <a:gd name="connsiteY7" fmla="*/ 5852284 h 5852284"/>
                <a:gd name="connsiteX0" fmla="*/ 114044 w 4676103"/>
                <a:gd name="connsiteY0" fmla="*/ 516834 h 5852284"/>
                <a:gd name="connsiteX1" fmla="*/ 0 w 4676103"/>
                <a:gd name="connsiteY1" fmla="*/ 519718 h 5852284"/>
                <a:gd name="connsiteX2" fmla="*/ 11749 w 4676103"/>
                <a:gd name="connsiteY2" fmla="*/ 510932 h 5852284"/>
                <a:gd name="connsiteX3" fmla="*/ 1684425 w 4676103"/>
                <a:gd name="connsiteY3" fmla="*/ 0 h 5852284"/>
                <a:gd name="connsiteX4" fmla="*/ 4676103 w 4676103"/>
                <a:gd name="connsiteY4" fmla="*/ 2991678 h 5852284"/>
                <a:gd name="connsiteX5" fmla="*/ 2574058 w 4676103"/>
                <a:gd name="connsiteY5" fmla="*/ 5848856 h 5852284"/>
                <a:gd name="connsiteX6" fmla="*/ 2560728 w 4676103"/>
                <a:gd name="connsiteY6" fmla="*/ 5852284 h 5852284"/>
                <a:gd name="connsiteX0" fmla="*/ 0 w 4676103"/>
                <a:gd name="connsiteY0" fmla="*/ 519718 h 5852284"/>
                <a:gd name="connsiteX1" fmla="*/ 11749 w 4676103"/>
                <a:gd name="connsiteY1" fmla="*/ 510932 h 5852284"/>
                <a:gd name="connsiteX2" fmla="*/ 1684425 w 4676103"/>
                <a:gd name="connsiteY2" fmla="*/ 0 h 5852284"/>
                <a:gd name="connsiteX3" fmla="*/ 4676103 w 4676103"/>
                <a:gd name="connsiteY3" fmla="*/ 2991678 h 5852284"/>
                <a:gd name="connsiteX4" fmla="*/ 2574058 w 4676103"/>
                <a:gd name="connsiteY4" fmla="*/ 5848856 h 5852284"/>
                <a:gd name="connsiteX5" fmla="*/ 2560728 w 4676103"/>
                <a:gd name="connsiteY5" fmla="*/ 5852284 h 585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6103" h="5852284">
                  <a:moveTo>
                    <a:pt x="0" y="519718"/>
                  </a:moveTo>
                  <a:lnTo>
                    <a:pt x="11749" y="510932"/>
                  </a:lnTo>
                  <a:cubicBezTo>
                    <a:pt x="489224" y="188356"/>
                    <a:pt x="1064828" y="0"/>
                    <a:pt x="1684425" y="0"/>
                  </a:cubicBezTo>
                  <a:cubicBezTo>
                    <a:pt x="3336683" y="0"/>
                    <a:pt x="4676103" y="1339420"/>
                    <a:pt x="4676103" y="2991678"/>
                  </a:cubicBezTo>
                  <a:cubicBezTo>
                    <a:pt x="4676103" y="4334138"/>
                    <a:pt x="3791877" y="5470076"/>
                    <a:pt x="2574058" y="5848856"/>
                  </a:cubicBezTo>
                  <a:lnTo>
                    <a:pt x="2560728" y="5852284"/>
                  </a:lnTo>
                </a:path>
              </a:pathLst>
            </a:custGeom>
            <a:noFill/>
            <a:ln w="63500" cmpd="sng">
              <a:solidFill>
                <a:schemeClr val="accent1"/>
              </a:solidFill>
              <a:prstDash val="solid"/>
              <a:round/>
              <a:headEnd type="oval"/>
              <a:tailEnd type="ova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a:extLst>
                <a:ext uri="{FF2B5EF4-FFF2-40B4-BE49-F238E27FC236}">
                  <a16:creationId xmlns:a16="http://schemas.microsoft.com/office/drawing/2014/main" id="{556E24C4-4073-4636-BFF8-4D67AACF174F}"/>
                </a:ext>
              </a:extLst>
            </p:cNvPr>
            <p:cNvSpPr/>
            <p:nvPr/>
          </p:nvSpPr>
          <p:spPr>
            <a:xfrm rot="20547143">
              <a:off x="4712650" y="944419"/>
              <a:ext cx="414093" cy="414093"/>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49" name="椭圆 48">
              <a:extLst>
                <a:ext uri="{FF2B5EF4-FFF2-40B4-BE49-F238E27FC236}">
                  <a16:creationId xmlns:a16="http://schemas.microsoft.com/office/drawing/2014/main" id="{32F8BDCF-8A30-465D-A110-327FB11ED9C1}"/>
                </a:ext>
              </a:extLst>
            </p:cNvPr>
            <p:cNvSpPr/>
            <p:nvPr/>
          </p:nvSpPr>
          <p:spPr>
            <a:xfrm rot="20547143">
              <a:off x="7218811" y="3699044"/>
              <a:ext cx="414093" cy="414093"/>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50" name="椭圆 49">
              <a:extLst>
                <a:ext uri="{FF2B5EF4-FFF2-40B4-BE49-F238E27FC236}">
                  <a16:creationId xmlns:a16="http://schemas.microsoft.com/office/drawing/2014/main" id="{C4185219-BC27-4C53-9A85-F3AA194EFB96}"/>
                </a:ext>
              </a:extLst>
            </p:cNvPr>
            <p:cNvSpPr/>
            <p:nvPr/>
          </p:nvSpPr>
          <p:spPr>
            <a:xfrm rot="20547143">
              <a:off x="7973656" y="3931045"/>
              <a:ext cx="195749" cy="195749"/>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51" name="椭圆 50">
              <a:extLst>
                <a:ext uri="{FF2B5EF4-FFF2-40B4-BE49-F238E27FC236}">
                  <a16:creationId xmlns:a16="http://schemas.microsoft.com/office/drawing/2014/main" id="{BEA26735-6D6B-49E9-841A-40EE4DEDFDC4}"/>
                </a:ext>
              </a:extLst>
            </p:cNvPr>
            <p:cNvSpPr/>
            <p:nvPr/>
          </p:nvSpPr>
          <p:spPr>
            <a:xfrm>
              <a:off x="3741541" y="1469504"/>
              <a:ext cx="857761" cy="857761"/>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52" name="椭圆 51">
              <a:extLst>
                <a:ext uri="{FF2B5EF4-FFF2-40B4-BE49-F238E27FC236}">
                  <a16:creationId xmlns:a16="http://schemas.microsoft.com/office/drawing/2014/main" id="{DEB4BD1B-EE2A-429D-9B63-4F9B62E0F94E}"/>
                </a:ext>
              </a:extLst>
            </p:cNvPr>
            <p:cNvSpPr/>
            <p:nvPr/>
          </p:nvSpPr>
          <p:spPr>
            <a:xfrm>
              <a:off x="3365120" y="2139836"/>
              <a:ext cx="226828" cy="226828"/>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grpSp>
      <p:pic>
        <p:nvPicPr>
          <p:cNvPr id="23" name="图片 22">
            <a:extLst>
              <a:ext uri="{FF2B5EF4-FFF2-40B4-BE49-F238E27FC236}">
                <a16:creationId xmlns:a16="http://schemas.microsoft.com/office/drawing/2014/main" id="{89CFF1E7-305B-4966-838B-E46DBC00BEAE}"/>
              </a:ext>
            </a:extLst>
          </p:cNvPr>
          <p:cNvPicPr>
            <a:picLocks noChangeAspect="1"/>
          </p:cNvPicPr>
          <p:nvPr/>
        </p:nvPicPr>
        <p:blipFill>
          <a:blip r:embed="rId8" cstate="print"/>
          <a:stretch>
            <a:fillRect/>
          </a:stretch>
        </p:blipFill>
        <p:spPr>
          <a:xfrm>
            <a:off x="187505" y="1533082"/>
            <a:ext cx="4232095" cy="4076568"/>
          </a:xfrm>
          <a:prstGeom prst="rect">
            <a:avLst/>
          </a:prstGeom>
        </p:spPr>
      </p:pic>
      <p:sp>
        <p:nvSpPr>
          <p:cNvPr id="3" name="矩形 2">
            <a:extLst>
              <a:ext uri="{FF2B5EF4-FFF2-40B4-BE49-F238E27FC236}">
                <a16:creationId xmlns:a16="http://schemas.microsoft.com/office/drawing/2014/main" id="{775B3CF0-6390-43F8-96EA-31629BEE7D2C}"/>
              </a:ext>
            </a:extLst>
          </p:cNvPr>
          <p:cNvSpPr/>
          <p:nvPr/>
        </p:nvSpPr>
        <p:spPr>
          <a:xfrm>
            <a:off x="4787900" y="2371969"/>
            <a:ext cx="6096000" cy="168424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rPr>
              <a:t>1</a:t>
            </a:r>
            <a:r>
              <a:rPr lang="zh-CN" altLang="zh-CN" sz="2400" kern="100" dirty="0">
                <a:latin typeface="Times New Roman" panose="02020603050405020304" pitchFamily="18" charset="0"/>
              </a:rPr>
              <a:t>．紫外、可见分光光度计由哪些部分组成？</a:t>
            </a:r>
          </a:p>
          <a:p>
            <a:pPr algn="just">
              <a:lnSpc>
                <a:spcPct val="150000"/>
              </a:lnSpc>
              <a:spcAft>
                <a:spcPts val="0"/>
              </a:spcAft>
            </a:pPr>
            <a:r>
              <a:rPr lang="en-US" altLang="zh-CN" sz="2400" kern="100" dirty="0">
                <a:latin typeface="Times New Roman" panose="02020603050405020304" pitchFamily="18" charset="0"/>
              </a:rPr>
              <a:t>2</a:t>
            </a:r>
            <a:r>
              <a:rPr lang="zh-CN" altLang="zh-CN" sz="2400" kern="100" dirty="0">
                <a:latin typeface="Times New Roman" panose="02020603050405020304" pitchFamily="18" charset="0"/>
              </a:rPr>
              <a:t>．什么是电子光谱？</a:t>
            </a:r>
          </a:p>
          <a:p>
            <a:pPr algn="just">
              <a:lnSpc>
                <a:spcPct val="150000"/>
              </a:lnSpc>
              <a:spcAft>
                <a:spcPts val="0"/>
              </a:spcAft>
            </a:pPr>
            <a:r>
              <a:rPr lang="en-US" altLang="zh-CN" sz="2400" kern="100" dirty="0">
                <a:latin typeface="Times New Roman" panose="02020603050405020304" pitchFamily="18" charset="0"/>
              </a:rPr>
              <a:t>3</a:t>
            </a:r>
            <a:r>
              <a:rPr lang="zh-CN" altLang="zh-CN" sz="2400" kern="100" dirty="0">
                <a:latin typeface="Times New Roman" panose="02020603050405020304" pitchFamily="18" charset="0"/>
              </a:rPr>
              <a:t>．什么是示差分光光度法？</a:t>
            </a:r>
          </a:p>
        </p:txBody>
      </p:sp>
    </p:spTree>
    <p:extLst>
      <p:ext uri="{BB962C8B-B14F-4D97-AF65-F5344CB8AC3E}">
        <p14:creationId xmlns:p14="http://schemas.microsoft.com/office/powerpoint/2010/main" val="2080000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D909308-C93E-4535-A062-D6ED33400206}"/>
              </a:ext>
            </a:extLst>
          </p:cNvPr>
          <p:cNvSpPr txBox="1"/>
          <p:nvPr/>
        </p:nvSpPr>
        <p:spPr>
          <a:xfrm>
            <a:off x="0" y="6146800"/>
            <a:ext cx="11557000" cy="354841"/>
          </a:xfrm>
          <a:prstGeom prst="rect">
            <a:avLst/>
          </a:prstGeom>
          <a:solidFill>
            <a:schemeClr val="accent5">
              <a:lumMod val="75000"/>
            </a:schemeClr>
          </a:solidFill>
          <a:ln>
            <a:noFill/>
          </a:ln>
        </p:spPr>
        <p:txBody>
          <a:bodyPr wrap="square" rtlCol="0">
            <a:spAutoFit/>
          </a:bodyPr>
          <a:lstStyle/>
          <a:p>
            <a:endParaRPr lang="zh-CN" altLang="en-US" sz="1706" dirty="0"/>
          </a:p>
        </p:txBody>
      </p:sp>
      <p:cxnSp>
        <p:nvCxnSpPr>
          <p:cNvPr id="31" name="直接连接符 30">
            <a:extLst>
              <a:ext uri="{FF2B5EF4-FFF2-40B4-BE49-F238E27FC236}">
                <a16:creationId xmlns:a16="http://schemas.microsoft.com/office/drawing/2014/main" id="{787F3103-1E98-4282-A17C-C20B34E47D2E}"/>
              </a:ext>
            </a:extLst>
          </p:cNvPr>
          <p:cNvCxnSpPr>
            <a:cxnSpLocks/>
          </p:cNvCxnSpPr>
          <p:nvPr/>
        </p:nvCxnSpPr>
        <p:spPr>
          <a:xfrm flipV="1">
            <a:off x="1816100" y="1045865"/>
            <a:ext cx="7768661" cy="71735"/>
          </a:xfrm>
          <a:prstGeom prst="line">
            <a:avLst/>
          </a:prstGeom>
          <a:noFill/>
          <a:ln w="12700" cap="flat" cmpd="sng" algn="ctr">
            <a:solidFill>
              <a:sysClr val="windowText" lastClr="000000"/>
            </a:solidFill>
            <a:prstDash val="dash"/>
          </a:ln>
          <a:effectLst/>
        </p:spPr>
      </p:cxnSp>
      <p:sp>
        <p:nvSpPr>
          <p:cNvPr id="33" name="TextBox 34">
            <a:extLst>
              <a:ext uri="{FF2B5EF4-FFF2-40B4-BE49-F238E27FC236}">
                <a16:creationId xmlns:a16="http://schemas.microsoft.com/office/drawing/2014/main" id="{9BB5CB04-6907-475A-AB75-C55719FCAE6A}"/>
              </a:ext>
            </a:extLst>
          </p:cNvPr>
          <p:cNvSpPr txBox="1"/>
          <p:nvPr/>
        </p:nvSpPr>
        <p:spPr>
          <a:xfrm>
            <a:off x="1855709" y="515007"/>
            <a:ext cx="1781257" cy="523220"/>
          </a:xfrm>
          <a:prstGeom prst="rect">
            <a:avLst/>
          </a:prstGeom>
          <a:noFill/>
        </p:spPr>
        <p:txBody>
          <a:bodyPr wrap="none" rtlCol="0">
            <a:spAutoFit/>
          </a:bodyPr>
          <a:lstStyle/>
          <a:p>
            <a:r>
              <a:rPr lang="zh-CN" altLang="en-US" sz="2800" b="1" spc="300" dirty="0">
                <a:solidFill>
                  <a:prstClr val="black"/>
                </a:solidFill>
                <a:latin typeface="宋体" panose="02010600030101010101" pitchFamily="2" charset="-122"/>
                <a:ea typeface="宋体" panose="02010600030101010101" pitchFamily="2" charset="-122"/>
              </a:rPr>
              <a:t>参考资料</a:t>
            </a:r>
            <a:endParaRPr lang="zh-CN" altLang="en-US" sz="2800" b="1" spc="300" dirty="0">
              <a:latin typeface="宋体" panose="02010600030101010101" pitchFamily="2" charset="-122"/>
              <a:ea typeface="宋体" panose="02010600030101010101" pitchFamily="2" charset="-122"/>
            </a:endParaRPr>
          </a:p>
        </p:txBody>
      </p:sp>
      <p:cxnSp>
        <p:nvCxnSpPr>
          <p:cNvPr id="35" name="直接连接符 34">
            <a:extLst>
              <a:ext uri="{FF2B5EF4-FFF2-40B4-BE49-F238E27FC236}">
                <a16:creationId xmlns:a16="http://schemas.microsoft.com/office/drawing/2014/main" id="{419E72C9-EA40-40C1-B6DD-3F6D0722515C}"/>
              </a:ext>
            </a:extLst>
          </p:cNvPr>
          <p:cNvCxnSpPr>
            <a:cxnSpLocks/>
          </p:cNvCxnSpPr>
          <p:nvPr/>
        </p:nvCxnSpPr>
        <p:spPr>
          <a:xfrm>
            <a:off x="3698458" y="630017"/>
            <a:ext cx="0" cy="334294"/>
          </a:xfrm>
          <a:prstGeom prst="line">
            <a:avLst/>
          </a:prstGeom>
          <a:noFill/>
          <a:ln w="19050" cap="flat" cmpd="sng" algn="ctr">
            <a:solidFill>
              <a:sysClr val="windowText" lastClr="000000"/>
            </a:solidFill>
            <a:prstDash val="solid"/>
          </a:ln>
          <a:effectLst/>
        </p:spPr>
      </p:cxnSp>
      <p:sp>
        <p:nvSpPr>
          <p:cNvPr id="14" name="矩形 13">
            <a:extLst>
              <a:ext uri="{FF2B5EF4-FFF2-40B4-BE49-F238E27FC236}">
                <a16:creationId xmlns:a16="http://schemas.microsoft.com/office/drawing/2014/main" id="{0F3EAE20-8D22-4E0C-B56F-2A2B1AD20256}"/>
              </a:ext>
            </a:extLst>
          </p:cNvPr>
          <p:cNvSpPr/>
          <p:nvPr/>
        </p:nvSpPr>
        <p:spPr>
          <a:xfrm>
            <a:off x="3770545" y="584200"/>
            <a:ext cx="4313232" cy="461665"/>
          </a:xfrm>
          <a:prstGeom prst="rect">
            <a:avLst/>
          </a:prstGeom>
        </p:spPr>
        <p:txBody>
          <a:bodyPr wrap="none">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EXPERIMENTAL PRINCIPLES</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grpSp>
        <p:nvGrpSpPr>
          <p:cNvPr id="121" name="组合 120">
            <a:extLst>
              <a:ext uri="{FF2B5EF4-FFF2-40B4-BE49-F238E27FC236}">
                <a16:creationId xmlns:a16="http://schemas.microsoft.com/office/drawing/2014/main" id="{03A48000-3A64-43D9-B657-4EE47ADB46D3}"/>
              </a:ext>
            </a:extLst>
          </p:cNvPr>
          <p:cNvGrpSpPr/>
          <p:nvPr/>
        </p:nvGrpSpPr>
        <p:grpSpPr>
          <a:xfrm>
            <a:off x="5749981" y="6166971"/>
            <a:ext cx="1443569" cy="360829"/>
            <a:chOff x="414611" y="6477345"/>
            <a:chExt cx="1609033" cy="380655"/>
          </a:xfrm>
        </p:grpSpPr>
        <p:pic>
          <p:nvPicPr>
            <p:cNvPr id="122" name="图片 121">
              <a:extLst>
                <a:ext uri="{FF2B5EF4-FFF2-40B4-BE49-F238E27FC236}">
                  <a16:creationId xmlns:a16="http://schemas.microsoft.com/office/drawing/2014/main" id="{EC55996B-B3EC-4211-A0E8-73FDAE5130C8}"/>
                </a:ext>
              </a:extLst>
            </p:cNvPr>
            <p:cNvPicPr>
              <a:picLocks noChangeAspect="1"/>
            </p:cNvPicPr>
            <p:nvPr/>
          </p:nvPicPr>
          <p:blipFill rotWithShape="1">
            <a:blip r:embed="rId3" cstate="print">
              <a:biLevel thresh="25000"/>
            </a:blip>
            <a:srcRect l="1" t="6582" r="-25334" b="26979"/>
            <a:stretch/>
          </p:blipFill>
          <p:spPr>
            <a:xfrm>
              <a:off x="414611" y="6477345"/>
              <a:ext cx="724874" cy="380655"/>
            </a:xfrm>
            <a:prstGeom prst="rect">
              <a:avLst/>
            </a:prstGeom>
          </p:spPr>
        </p:pic>
        <p:pic>
          <p:nvPicPr>
            <p:cNvPr id="123" name="图片 122">
              <a:extLst>
                <a:ext uri="{FF2B5EF4-FFF2-40B4-BE49-F238E27FC236}">
                  <a16:creationId xmlns:a16="http://schemas.microsoft.com/office/drawing/2014/main" id="{6EC4D075-D4F7-458D-9F51-602E8362FB8B}"/>
                </a:ext>
              </a:extLst>
            </p:cNvPr>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l="32814" t="12432" r="55484" b="78542"/>
            <a:stretch/>
          </p:blipFill>
          <p:spPr>
            <a:xfrm rot="1259126">
              <a:off x="867397" y="6515828"/>
              <a:ext cx="402920" cy="310802"/>
            </a:xfrm>
            <a:prstGeom prst="rect">
              <a:avLst/>
            </a:prstGeom>
          </p:spPr>
        </p:pic>
        <p:pic>
          <p:nvPicPr>
            <p:cNvPr id="124" name="图片 123">
              <a:extLst>
                <a:ext uri="{FF2B5EF4-FFF2-40B4-BE49-F238E27FC236}">
                  <a16:creationId xmlns:a16="http://schemas.microsoft.com/office/drawing/2014/main" id="{E7143F71-1E57-42EE-8BF8-C83C068846FD}"/>
                </a:ext>
              </a:extLst>
            </p:cNvPr>
            <p:cNvPicPr>
              <a:picLocks noChangeAspect="1"/>
            </p:cNvPicPr>
            <p:nvPr/>
          </p:nvPicPr>
          <p:blipFill rotWithShape="1">
            <a:blip r:embed="rId5" cstate="print"/>
            <a:srcRect t="-1" b="16526"/>
            <a:stretch/>
          </p:blipFill>
          <p:spPr>
            <a:xfrm rot="589386">
              <a:off x="1256498" y="6481317"/>
              <a:ext cx="388026" cy="326437"/>
            </a:xfrm>
            <a:prstGeom prst="rect">
              <a:avLst/>
            </a:prstGeom>
          </p:spPr>
        </p:pic>
        <p:pic>
          <p:nvPicPr>
            <p:cNvPr id="125" name="图片 124">
              <a:extLst>
                <a:ext uri="{FF2B5EF4-FFF2-40B4-BE49-F238E27FC236}">
                  <a16:creationId xmlns:a16="http://schemas.microsoft.com/office/drawing/2014/main" id="{CC2DD214-B589-4FD0-9DAF-AF8AD9B9C459}"/>
                </a:ext>
              </a:extLst>
            </p:cNvPr>
            <p:cNvPicPr>
              <a:picLocks noChangeAspect="1"/>
            </p:cNvPicPr>
            <p:nvPr/>
          </p:nvPicPr>
          <p:blipFill rotWithShape="1">
            <a:blip r:embed="rId6" cstate="print"/>
            <a:srcRect t="18211" b="8984"/>
            <a:stretch/>
          </p:blipFill>
          <p:spPr>
            <a:xfrm>
              <a:off x="1554468" y="6496881"/>
              <a:ext cx="469176" cy="341581"/>
            </a:xfrm>
            <a:prstGeom prst="rect">
              <a:avLst/>
            </a:prstGeom>
          </p:spPr>
        </p:pic>
      </p:grpSp>
      <p:grpSp>
        <p:nvGrpSpPr>
          <p:cNvPr id="126" name="组合 125">
            <a:extLst>
              <a:ext uri="{FF2B5EF4-FFF2-40B4-BE49-F238E27FC236}">
                <a16:creationId xmlns:a16="http://schemas.microsoft.com/office/drawing/2014/main" id="{9D46C27D-2E8D-4384-9D18-0E7C2CA21D27}"/>
              </a:ext>
            </a:extLst>
          </p:cNvPr>
          <p:cNvGrpSpPr/>
          <p:nvPr/>
        </p:nvGrpSpPr>
        <p:grpSpPr>
          <a:xfrm>
            <a:off x="7026503" y="5864580"/>
            <a:ext cx="4530497" cy="680841"/>
            <a:chOff x="7026503" y="5864580"/>
            <a:chExt cx="4530497" cy="680841"/>
          </a:xfrm>
        </p:grpSpPr>
        <p:sp>
          <p:nvSpPr>
            <p:cNvPr id="127" name="TextBox 11">
              <a:extLst>
                <a:ext uri="{FF2B5EF4-FFF2-40B4-BE49-F238E27FC236}">
                  <a16:creationId xmlns:a16="http://schemas.microsoft.com/office/drawing/2014/main" id="{BDF820FA-212F-4292-BA2F-8C2802E1365D}"/>
                </a:ext>
              </a:extLst>
            </p:cNvPr>
            <p:cNvSpPr txBox="1"/>
            <p:nvPr/>
          </p:nvSpPr>
          <p:spPr>
            <a:xfrm>
              <a:off x="7026503" y="5864580"/>
              <a:ext cx="4474868" cy="587020"/>
            </a:xfrm>
            <a:prstGeom prst="rect">
              <a:avLst/>
            </a:prstGeom>
          </p:spPr>
          <p:txBody>
            <a:bodyPr wrap="square" lIns="0" tIns="0" rIns="63500" rtlCol="0" anchor="t">
              <a:spAutoFit/>
            </a:bodyPr>
            <a:lstStyle/>
            <a:p>
              <a:pPr algn="dist" latinLnBrk="1">
                <a:lnSpc>
                  <a:spcPct val="120000"/>
                </a:lnSpc>
              </a:pPr>
              <a:r>
                <a:rPr lang="en-US" altLang="zh-CN" sz="3200" b="1" dirty="0">
                  <a:solidFill>
                    <a:schemeClr val="accent3">
                      <a:lumMod val="75000"/>
                    </a:schemeClr>
                  </a:solidFill>
                  <a:latin typeface="微软雅黑" panose="020B0503020204020204" charset="-122"/>
                  <a:ea typeface="微软雅黑" panose="020B0503020204020204" charset="-122"/>
                </a:rPr>
                <a:t>  </a:t>
              </a:r>
              <a:r>
                <a:rPr lang="zh-CN" altLang="en-US" sz="1200" dirty="0">
                  <a:solidFill>
                    <a:srgbClr val="00B0F0"/>
                  </a:solidFill>
                  <a:latin typeface="微软雅黑" panose="020B0503020204020204" charset="-122"/>
                  <a:ea typeface="微软雅黑" panose="020B0503020204020204" charset="-122"/>
                </a:rPr>
                <a:t>物理学国家级实验教学示范中心</a:t>
              </a:r>
            </a:p>
          </p:txBody>
        </p:sp>
        <p:sp>
          <p:nvSpPr>
            <p:cNvPr id="128" name="矩形 127">
              <a:extLst>
                <a:ext uri="{FF2B5EF4-FFF2-40B4-BE49-F238E27FC236}">
                  <a16:creationId xmlns:a16="http://schemas.microsoft.com/office/drawing/2014/main" id="{EF52DB50-0BDD-4BDD-8FDE-83A50E50C87A}"/>
                </a:ext>
              </a:extLst>
            </p:cNvPr>
            <p:cNvSpPr/>
            <p:nvPr/>
          </p:nvSpPr>
          <p:spPr>
            <a:xfrm>
              <a:off x="7175745" y="6299200"/>
              <a:ext cx="4381255" cy="246221"/>
            </a:xfrm>
            <a:prstGeom prst="rect">
              <a:avLst/>
            </a:prstGeom>
          </p:spPr>
          <p:txBody>
            <a:bodyPr wrap="square">
              <a:spAutoFit/>
            </a:bodyPr>
            <a:lstStyle/>
            <a:p>
              <a:pPr algn="dist"/>
              <a:r>
                <a:rPr lang="en-US" altLang="zh-CN" sz="1000" dirty="0">
                  <a:solidFill>
                    <a:srgbClr val="00B050"/>
                  </a:solidFill>
                  <a:latin typeface="Times New Roman" panose="02020603050405020304" pitchFamily="18" charset="0"/>
                </a:rPr>
                <a:t>National Demonstration Center for Experimental Physics Education</a:t>
              </a:r>
              <a:endParaRPr lang="zh-CN" altLang="en-US" sz="1000" dirty="0">
                <a:solidFill>
                  <a:srgbClr val="00B050"/>
                </a:solidFill>
              </a:endParaRPr>
            </a:p>
          </p:txBody>
        </p:sp>
      </p:grpSp>
      <p:pic>
        <p:nvPicPr>
          <p:cNvPr id="45" name="图片 44">
            <a:extLst>
              <a:ext uri="{FF2B5EF4-FFF2-40B4-BE49-F238E27FC236}">
                <a16:creationId xmlns:a16="http://schemas.microsoft.com/office/drawing/2014/main" id="{19F8E2ED-446F-4F48-A0DA-CDF9C41BB3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58" y="50800"/>
            <a:ext cx="1938181" cy="1453132"/>
          </a:xfrm>
          <a:prstGeom prst="rect">
            <a:avLst/>
          </a:prstGeom>
        </p:spPr>
      </p:pic>
      <p:sp>
        <p:nvSpPr>
          <p:cNvPr id="47" name="Text Box 3">
            <a:extLst>
              <a:ext uri="{FF2B5EF4-FFF2-40B4-BE49-F238E27FC236}">
                <a16:creationId xmlns:a16="http://schemas.microsoft.com/office/drawing/2014/main" id="{DF4E1157-9A2D-462C-B7DA-BB48BC00C8ED}"/>
              </a:ext>
            </a:extLst>
          </p:cNvPr>
          <p:cNvSpPr txBox="1">
            <a:spLocks noChangeArrowheads="1"/>
          </p:cNvSpPr>
          <p:nvPr/>
        </p:nvSpPr>
        <p:spPr bwMode="auto">
          <a:xfrm>
            <a:off x="1888729" y="1816632"/>
            <a:ext cx="7648248" cy="603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160000"/>
              </a:lnSpc>
            </a:pPr>
            <a:r>
              <a:rPr lang="zh-CN" altLang="en-US" sz="2400" dirty="0">
                <a:latin typeface="Times New Roman" panose="02020603050405020304" pitchFamily="18" charset="0"/>
                <a:cs typeface="Times New Roman" panose="02020603050405020304" pitchFamily="18" charset="0"/>
              </a:rPr>
              <a:t>1. 近代物理实验，彭应全等，兰州大学出版社，200</a:t>
            </a:r>
            <a:r>
              <a:rPr lang="en-US" altLang="zh-CN" sz="2400" dirty="0">
                <a:latin typeface="Times New Roman" panose="02020603050405020304" pitchFamily="18" charset="0"/>
                <a:cs typeface="Times New Roman" panose="02020603050405020304" pitchFamily="18" charset="0"/>
              </a:rPr>
              <a:t>6</a:t>
            </a:r>
            <a:r>
              <a:rPr lang="zh-CN" altLang="en-US" sz="2400" dirty="0">
                <a:latin typeface="Times New Roman" panose="02020603050405020304" pitchFamily="18" charset="0"/>
                <a:cs typeface="Times New Roman" panose="02020603050405020304" pitchFamily="18" charset="0"/>
              </a:rPr>
              <a:t>年.</a:t>
            </a:r>
          </a:p>
        </p:txBody>
      </p:sp>
      <p:sp>
        <p:nvSpPr>
          <p:cNvPr id="18" name="文本框 17">
            <a:extLst>
              <a:ext uri="{FF2B5EF4-FFF2-40B4-BE49-F238E27FC236}">
                <a16:creationId xmlns:a16="http://schemas.microsoft.com/office/drawing/2014/main" id="{521B681C-612B-4375-889E-22D32DCC1189}"/>
              </a:ext>
            </a:extLst>
          </p:cNvPr>
          <p:cNvSpPr txBox="1"/>
          <p:nvPr/>
        </p:nvSpPr>
        <p:spPr>
          <a:xfrm>
            <a:off x="11139336" y="5592389"/>
            <a:ext cx="389850" cy="584775"/>
          </a:xfrm>
          <a:prstGeom prst="rect">
            <a:avLst/>
          </a:prstGeom>
          <a:noFill/>
        </p:spPr>
        <p:txBody>
          <a:bodyPr wrap="none" rtlCol="0">
            <a:spAutoFit/>
          </a:bodyPr>
          <a:lstStyle/>
          <a:p>
            <a:pPr algn="r"/>
            <a:fld id="{45F58F88-4E99-4279-8D5A-A9E21F02E82F}" type="slidenum">
              <a:rPr lang="zh-CN" altLang="en-US" sz="3200">
                <a:solidFill>
                  <a:schemeClr val="tx1">
                    <a:tint val="75000"/>
                  </a:schemeClr>
                </a:solidFill>
                <a:latin typeface="Times New Roman" panose="02020603050405020304" pitchFamily="18" charset="0"/>
                <a:cs typeface="Times New Roman" panose="02020603050405020304" pitchFamily="18" charset="0"/>
              </a:rPr>
              <a:pPr algn="r"/>
              <a:t>25</a:t>
            </a:fld>
            <a:endParaRPr lang="zh-CN" altLang="en-US" sz="3200" dirty="0">
              <a:solidFill>
                <a:schemeClr val="tx1">
                  <a:tint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2990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654300" y="1993898"/>
            <a:ext cx="6597708" cy="1969385"/>
          </a:xfrm>
          <a:prstGeom prst="rect">
            <a:avLst/>
          </a:prstGeom>
        </p:spPr>
        <p:txBody>
          <a:bodyPr lIns="0" tIns="0" rIns="63500" rtlCol="0" anchor="t">
            <a:spAutoFit/>
          </a:bodyPr>
          <a:lstStyle/>
          <a:p>
            <a:pPr algn="ctr" latinLnBrk="1">
              <a:lnSpc>
                <a:spcPct val="150000"/>
              </a:lnSpc>
            </a:pPr>
            <a:r>
              <a:rPr lang="zh-CN" altLang="en-US" sz="4400" b="1" dirty="0">
                <a:solidFill>
                  <a:srgbClr val="6DA9BE"/>
                </a:solidFill>
                <a:latin typeface="微软雅黑" panose="020B0503020204020204" charset="-122"/>
                <a:ea typeface="微软雅黑" panose="020B0503020204020204" charset="-122"/>
              </a:rPr>
              <a:t>本次课程结束，祝同学们学业有成！</a:t>
            </a:r>
            <a:endParaRPr lang="en-US" sz="4400" dirty="0"/>
          </a:p>
        </p:txBody>
      </p:sp>
      <p:sp>
        <p:nvSpPr>
          <p:cNvPr id="14" name="Freeform 13"/>
          <p:cNvSpPr/>
          <p:nvPr/>
        </p:nvSpPr>
        <p:spPr>
          <a:xfrm>
            <a:off x="4834866" y="3963283"/>
            <a:ext cx="1548322" cy="0"/>
          </a:xfrm>
          <a:custGeom>
            <a:avLst/>
            <a:gdLst/>
            <a:ahLst/>
            <a:cxnLst/>
            <a:rect l="l" t="t" r="r" b="b"/>
            <a:pathLst>
              <a:path w="1548322">
                <a:moveTo>
                  <a:pt x="0" y="0"/>
                </a:moveTo>
                <a:lnTo>
                  <a:pt x="1548322" y="0"/>
                </a:lnTo>
              </a:path>
            </a:pathLst>
          </a:custGeom>
          <a:solidFill>
            <a:srgbClr val="FFFFFF"/>
          </a:solidFill>
          <a:ln w="6350">
            <a:solidFill>
              <a:srgbClr val="FFFFFF"/>
            </a:solidFill>
            <a:prstDash val="solid"/>
          </a:ln>
        </p:spPr>
      </p:sp>
      <p:sp>
        <p:nvSpPr>
          <p:cNvPr id="15" name="Freeform 14"/>
          <p:cNvSpPr/>
          <p:nvPr/>
        </p:nvSpPr>
        <p:spPr>
          <a:xfrm>
            <a:off x="8821117" y="3964475"/>
            <a:ext cx="1548322" cy="0"/>
          </a:xfrm>
          <a:custGeom>
            <a:avLst/>
            <a:gdLst/>
            <a:ahLst/>
            <a:cxnLst/>
            <a:rect l="l" t="t" r="r" b="b"/>
            <a:pathLst>
              <a:path w="1548322">
                <a:moveTo>
                  <a:pt x="0" y="0"/>
                </a:moveTo>
                <a:lnTo>
                  <a:pt x="1548322" y="0"/>
                </a:lnTo>
              </a:path>
            </a:pathLst>
          </a:custGeom>
          <a:solidFill>
            <a:srgbClr val="FFFFFF"/>
          </a:solidFill>
          <a:ln w="6350">
            <a:solidFill>
              <a:srgbClr val="FFFFFF"/>
            </a:solidFill>
            <a:prstDash val="solid"/>
          </a:ln>
        </p:spPr>
      </p:sp>
      <p:pic>
        <p:nvPicPr>
          <p:cNvPr id="17" name="图片 16"/>
          <p:cNvPicPr>
            <a:picLocks noChangeAspect="1"/>
          </p:cNvPicPr>
          <p:nvPr/>
        </p:nvPicPr>
        <p:blipFill>
          <a:blip r:embed="rId2" cstate="print"/>
          <a:stretch>
            <a:fillRect/>
          </a:stretch>
        </p:blipFill>
        <p:spPr>
          <a:xfrm>
            <a:off x="1" y="3883803"/>
            <a:ext cx="4025900" cy="2677652"/>
          </a:xfrm>
          <a:prstGeom prst="rect">
            <a:avLst/>
          </a:prstGeom>
        </p:spPr>
      </p:pic>
      <p:pic>
        <p:nvPicPr>
          <p:cNvPr id="3" name="图片 2">
            <a:extLst>
              <a:ext uri="{FF2B5EF4-FFF2-40B4-BE49-F238E27FC236}">
                <a16:creationId xmlns:a16="http://schemas.microsoft.com/office/drawing/2014/main" id="{EF8B4008-8734-49FB-814B-232AF644D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7900" y="271584"/>
            <a:ext cx="2490126" cy="1131763"/>
          </a:xfrm>
          <a:prstGeom prst="rect">
            <a:avLst/>
          </a:prstGeom>
        </p:spPr>
      </p:pic>
    </p:spTree>
    <p:extLst>
      <p:ext uri="{BB962C8B-B14F-4D97-AF65-F5344CB8AC3E}">
        <p14:creationId xmlns:p14="http://schemas.microsoft.com/office/powerpoint/2010/main" val="189716787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87" y="2374031"/>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cstate="print"/>
          <a:stretch>
            <a:fillRect/>
          </a:stretch>
        </p:blipFill>
        <p:spPr>
          <a:xfrm>
            <a:off x="940997" y="2082983"/>
            <a:ext cx="3434547" cy="2341988"/>
          </a:xfrm>
          <a:prstGeom prst="rect">
            <a:avLst/>
          </a:prstGeom>
        </p:spPr>
      </p:pic>
      <p:sp>
        <p:nvSpPr>
          <p:cNvPr id="4" name="TextBox 3"/>
          <p:cNvSpPr txBox="1"/>
          <p:nvPr/>
        </p:nvSpPr>
        <p:spPr>
          <a:xfrm>
            <a:off x="1892300" y="2544903"/>
            <a:ext cx="1814590" cy="1346200"/>
          </a:xfrm>
          <a:prstGeom prst="rect">
            <a:avLst/>
          </a:prstGeom>
        </p:spPr>
        <p:txBody>
          <a:bodyPr lIns="0" tIns="0" rIns="63500" rtlCol="0" anchor="t">
            <a:spAutoFit/>
          </a:bodyPr>
          <a:lstStyle/>
          <a:p>
            <a:pPr algn="ctr" latinLnBrk="1"/>
            <a:r>
              <a:rPr lang="en-US" sz="8000" dirty="0">
                <a:solidFill>
                  <a:srgbClr val="FFFFFF"/>
                </a:solidFill>
                <a:latin typeface="微软雅黑" panose="020B0503020204020204" charset="-122"/>
                <a:ea typeface="微软雅黑" panose="020B0503020204020204" charset="-122"/>
              </a:rPr>
              <a:t>01</a:t>
            </a:r>
            <a:endParaRPr lang="en-US" sz="1100" dirty="0"/>
          </a:p>
        </p:txBody>
      </p:sp>
      <p:sp>
        <p:nvSpPr>
          <p:cNvPr id="5" name="TextBox 4"/>
          <p:cNvSpPr txBox="1"/>
          <p:nvPr/>
        </p:nvSpPr>
        <p:spPr>
          <a:xfrm>
            <a:off x="5921203" y="2825583"/>
            <a:ext cx="3434548" cy="784830"/>
          </a:xfrm>
          <a:prstGeom prst="rect">
            <a:avLst/>
          </a:prstGeom>
        </p:spPr>
        <p:txBody>
          <a:bodyPr wrap="square" lIns="0" tIns="0" rIns="63500" rtlCol="0" anchor="t">
            <a:spAutoFit/>
          </a:bodyPr>
          <a:lstStyle/>
          <a:p>
            <a:pPr algn="dist" latinLnBrk="1"/>
            <a:r>
              <a:rPr lang="zh-CN" altLang="en-US" sz="4800" b="1" dirty="0">
                <a:solidFill>
                  <a:schemeClr val="bg1"/>
                </a:solidFill>
                <a:latin typeface="Arial" panose="020B0604020202020204" pitchFamily="34" charset="0"/>
                <a:ea typeface="微软雅黑" panose="020B0503020204020204" charset="-122"/>
                <a:sym typeface="Arial" panose="020B0604020202020204" pitchFamily="34" charset="0"/>
              </a:rPr>
              <a:t>背景知识</a:t>
            </a:r>
            <a:endParaRPr lang="en-US" altLang="zh-CN" sz="48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172" y="5003800"/>
            <a:ext cx="1281649" cy="1281649"/>
          </a:xfrm>
          <a:prstGeom prst="rect">
            <a:avLst/>
          </a:prstGeom>
        </p:spPr>
      </p:pic>
      <p:grpSp>
        <p:nvGrpSpPr>
          <p:cNvPr id="8" name="组合 2">
            <a:extLst>
              <a:ext uri="{FF2B5EF4-FFF2-40B4-BE49-F238E27FC236}">
                <a16:creationId xmlns:a16="http://schemas.microsoft.com/office/drawing/2014/main" id="{AD1A22B8-F68C-4297-873A-CBC6FCAD2EA9}"/>
              </a:ext>
            </a:extLst>
          </p:cNvPr>
          <p:cNvGrpSpPr/>
          <p:nvPr/>
        </p:nvGrpSpPr>
        <p:grpSpPr bwMode="auto">
          <a:xfrm>
            <a:off x="3919926" y="2917965"/>
            <a:ext cx="7391400" cy="600075"/>
            <a:chOff x="0" y="0"/>
            <a:chExt cx="3580582" cy="158874"/>
          </a:xfrm>
        </p:grpSpPr>
        <p:grpSp>
          <p:nvGrpSpPr>
            <p:cNvPr id="9" name="组合 61">
              <a:extLst>
                <a:ext uri="{FF2B5EF4-FFF2-40B4-BE49-F238E27FC236}">
                  <a16:creationId xmlns:a16="http://schemas.microsoft.com/office/drawing/2014/main" id="{34A901E7-EE94-4CB4-9EE7-ACA2E4D6C4A3}"/>
                </a:ext>
              </a:extLst>
            </p:cNvPr>
            <p:cNvGrpSpPr/>
            <p:nvPr/>
          </p:nvGrpSpPr>
          <p:grpSpPr bwMode="auto">
            <a:xfrm>
              <a:off x="0" y="0"/>
              <a:ext cx="792088" cy="158874"/>
              <a:chOff x="0" y="0"/>
              <a:chExt cx="792088" cy="158874"/>
            </a:xfrm>
          </p:grpSpPr>
          <p:sp>
            <p:nvSpPr>
              <p:cNvPr id="14" name="直接连接符 70">
                <a:extLst>
                  <a:ext uri="{FF2B5EF4-FFF2-40B4-BE49-F238E27FC236}">
                    <a16:creationId xmlns:a16="http://schemas.microsoft.com/office/drawing/2014/main" id="{173EC3D6-6F4F-4DAF-B869-5A1D67377651}"/>
                  </a:ext>
                </a:extLst>
              </p:cNvPr>
              <p:cNvSpPr>
                <a:spLocks noChangeShapeType="1"/>
              </p:cNvSpPr>
              <p:nvPr/>
            </p:nvSpPr>
            <p:spPr bwMode="auto">
              <a:xfrm flipH="1">
                <a:off x="0" y="79437"/>
                <a:ext cx="792088"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5" name="直接连接符 71">
                <a:extLst>
                  <a:ext uri="{FF2B5EF4-FFF2-40B4-BE49-F238E27FC236}">
                    <a16:creationId xmlns:a16="http://schemas.microsoft.com/office/drawing/2014/main" id="{752BA2B9-098B-4D39-9F4C-65CA7A6D92A1}"/>
                  </a:ext>
                </a:extLst>
              </p:cNvPr>
              <p:cNvSpPr>
                <a:spLocks noChangeShapeType="1"/>
              </p:cNvSpPr>
              <p:nvPr/>
            </p:nvSpPr>
            <p:spPr bwMode="auto">
              <a:xfrm flipH="1">
                <a:off x="216024" y="0"/>
                <a:ext cx="57606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6" name="直接连接符 72">
                <a:extLst>
                  <a:ext uri="{FF2B5EF4-FFF2-40B4-BE49-F238E27FC236}">
                    <a16:creationId xmlns:a16="http://schemas.microsoft.com/office/drawing/2014/main" id="{CC037A5B-7A6A-4667-8F87-4081E1A3F06B}"/>
                  </a:ext>
                </a:extLst>
              </p:cNvPr>
              <p:cNvSpPr>
                <a:spLocks noChangeShapeType="1"/>
              </p:cNvSpPr>
              <p:nvPr/>
            </p:nvSpPr>
            <p:spPr bwMode="auto">
              <a:xfrm flipH="1">
                <a:off x="396044" y="158874"/>
                <a:ext cx="39604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0" name="组合 62">
              <a:extLst>
                <a:ext uri="{FF2B5EF4-FFF2-40B4-BE49-F238E27FC236}">
                  <a16:creationId xmlns:a16="http://schemas.microsoft.com/office/drawing/2014/main" id="{6314269A-498D-4BCE-A3CB-D124943705D7}"/>
                </a:ext>
              </a:extLst>
            </p:cNvPr>
            <p:cNvGrpSpPr/>
            <p:nvPr/>
          </p:nvGrpSpPr>
          <p:grpSpPr bwMode="auto">
            <a:xfrm rot="10800000">
              <a:off x="2788494" y="0"/>
              <a:ext cx="792088" cy="158874"/>
              <a:chOff x="0" y="0"/>
              <a:chExt cx="792088" cy="158874"/>
            </a:xfrm>
          </p:grpSpPr>
          <p:sp>
            <p:nvSpPr>
              <p:cNvPr id="11" name="直接连接符 67">
                <a:extLst>
                  <a:ext uri="{FF2B5EF4-FFF2-40B4-BE49-F238E27FC236}">
                    <a16:creationId xmlns:a16="http://schemas.microsoft.com/office/drawing/2014/main" id="{3FC557F7-F535-47FB-93D2-DF3761442FB2}"/>
                  </a:ext>
                </a:extLst>
              </p:cNvPr>
              <p:cNvSpPr>
                <a:spLocks noChangeShapeType="1"/>
              </p:cNvSpPr>
              <p:nvPr/>
            </p:nvSpPr>
            <p:spPr bwMode="auto">
              <a:xfrm flipH="1">
                <a:off x="0" y="79437"/>
                <a:ext cx="792088"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2" name="直接连接符 68">
                <a:extLst>
                  <a:ext uri="{FF2B5EF4-FFF2-40B4-BE49-F238E27FC236}">
                    <a16:creationId xmlns:a16="http://schemas.microsoft.com/office/drawing/2014/main" id="{0C415194-FDE6-4BCE-B484-565B43BA17DE}"/>
                  </a:ext>
                </a:extLst>
              </p:cNvPr>
              <p:cNvSpPr>
                <a:spLocks noChangeShapeType="1"/>
              </p:cNvSpPr>
              <p:nvPr/>
            </p:nvSpPr>
            <p:spPr bwMode="auto">
              <a:xfrm flipH="1">
                <a:off x="216024" y="0"/>
                <a:ext cx="57606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3" name="直接连接符 69">
                <a:extLst>
                  <a:ext uri="{FF2B5EF4-FFF2-40B4-BE49-F238E27FC236}">
                    <a16:creationId xmlns:a16="http://schemas.microsoft.com/office/drawing/2014/main" id="{98E70811-36CE-4C82-ADE5-3F03876AA5D1}"/>
                  </a:ext>
                </a:extLst>
              </p:cNvPr>
              <p:cNvSpPr>
                <a:spLocks noChangeShapeType="1"/>
              </p:cNvSpPr>
              <p:nvPr/>
            </p:nvSpPr>
            <p:spPr bwMode="auto">
              <a:xfrm flipH="1">
                <a:off x="396044" y="158874"/>
                <a:ext cx="39604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grpSp>
      <p:pic>
        <p:nvPicPr>
          <p:cNvPr id="7" name="图片 6">
            <a:extLst>
              <a:ext uri="{FF2B5EF4-FFF2-40B4-BE49-F238E27FC236}">
                <a16:creationId xmlns:a16="http://schemas.microsoft.com/office/drawing/2014/main" id="{F41414FC-559E-4EAC-A119-BE443F375A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3009"/>
            <a:ext cx="3860800" cy="1876591"/>
          </a:xfrm>
          <a:prstGeom prst="rect">
            <a:avLst/>
          </a:prstGeom>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D909308-C93E-4535-A062-D6ED33400206}"/>
              </a:ext>
            </a:extLst>
          </p:cNvPr>
          <p:cNvSpPr txBox="1"/>
          <p:nvPr/>
        </p:nvSpPr>
        <p:spPr>
          <a:xfrm>
            <a:off x="0" y="6146800"/>
            <a:ext cx="11557000" cy="354841"/>
          </a:xfrm>
          <a:prstGeom prst="rect">
            <a:avLst/>
          </a:prstGeom>
          <a:solidFill>
            <a:schemeClr val="accent5">
              <a:lumMod val="75000"/>
            </a:schemeClr>
          </a:solidFill>
          <a:ln>
            <a:noFill/>
          </a:ln>
        </p:spPr>
        <p:txBody>
          <a:bodyPr wrap="square" rtlCol="0">
            <a:spAutoFit/>
          </a:bodyPr>
          <a:lstStyle/>
          <a:p>
            <a:endParaRPr lang="zh-CN" altLang="en-US" sz="1706" dirty="0"/>
          </a:p>
        </p:txBody>
      </p:sp>
      <p:grpSp>
        <p:nvGrpSpPr>
          <p:cNvPr id="7" name="组合 6">
            <a:extLst>
              <a:ext uri="{FF2B5EF4-FFF2-40B4-BE49-F238E27FC236}">
                <a16:creationId xmlns:a16="http://schemas.microsoft.com/office/drawing/2014/main" id="{AC7B01B5-92B6-441B-A4C6-7BB8B36A0C01}"/>
              </a:ext>
            </a:extLst>
          </p:cNvPr>
          <p:cNvGrpSpPr/>
          <p:nvPr/>
        </p:nvGrpSpPr>
        <p:grpSpPr>
          <a:xfrm>
            <a:off x="5749981" y="6166971"/>
            <a:ext cx="1443569" cy="360829"/>
            <a:chOff x="414611" y="6477345"/>
            <a:chExt cx="1609033" cy="380655"/>
          </a:xfrm>
        </p:grpSpPr>
        <p:pic>
          <p:nvPicPr>
            <p:cNvPr id="9" name="图片 8">
              <a:extLst>
                <a:ext uri="{FF2B5EF4-FFF2-40B4-BE49-F238E27FC236}">
                  <a16:creationId xmlns:a16="http://schemas.microsoft.com/office/drawing/2014/main" id="{1D7943CD-44FF-4A73-AB51-422B0022C289}"/>
                </a:ext>
              </a:extLst>
            </p:cNvPr>
            <p:cNvPicPr>
              <a:picLocks noChangeAspect="1"/>
            </p:cNvPicPr>
            <p:nvPr/>
          </p:nvPicPr>
          <p:blipFill rotWithShape="1">
            <a:blip r:embed="rId3" cstate="print">
              <a:biLevel thresh="25000"/>
            </a:blip>
            <a:srcRect l="1" t="6582" r="-25334" b="26979"/>
            <a:stretch/>
          </p:blipFill>
          <p:spPr>
            <a:xfrm>
              <a:off x="414611" y="6477345"/>
              <a:ext cx="724874" cy="380655"/>
            </a:xfrm>
            <a:prstGeom prst="rect">
              <a:avLst/>
            </a:prstGeom>
          </p:spPr>
        </p:pic>
        <p:pic>
          <p:nvPicPr>
            <p:cNvPr id="10" name="图片 9">
              <a:extLst>
                <a:ext uri="{FF2B5EF4-FFF2-40B4-BE49-F238E27FC236}">
                  <a16:creationId xmlns:a16="http://schemas.microsoft.com/office/drawing/2014/main" id="{9556B8A2-D779-45B2-B57F-3546351D9ABE}"/>
                </a:ext>
              </a:extLst>
            </p:cNvPr>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l="32814" t="12432" r="55484" b="78542"/>
            <a:stretch/>
          </p:blipFill>
          <p:spPr>
            <a:xfrm rot="1259126">
              <a:off x="867397" y="6515828"/>
              <a:ext cx="402920" cy="310802"/>
            </a:xfrm>
            <a:prstGeom prst="rect">
              <a:avLst/>
            </a:prstGeom>
          </p:spPr>
        </p:pic>
        <p:pic>
          <p:nvPicPr>
            <p:cNvPr id="11" name="图片 10">
              <a:extLst>
                <a:ext uri="{FF2B5EF4-FFF2-40B4-BE49-F238E27FC236}">
                  <a16:creationId xmlns:a16="http://schemas.microsoft.com/office/drawing/2014/main" id="{D1647313-1FDD-4B3F-A500-F9E41FD2B242}"/>
                </a:ext>
              </a:extLst>
            </p:cNvPr>
            <p:cNvPicPr>
              <a:picLocks noChangeAspect="1"/>
            </p:cNvPicPr>
            <p:nvPr/>
          </p:nvPicPr>
          <p:blipFill rotWithShape="1">
            <a:blip r:embed="rId5" cstate="print"/>
            <a:srcRect t="-1" b="16526"/>
            <a:stretch/>
          </p:blipFill>
          <p:spPr>
            <a:xfrm rot="589386">
              <a:off x="1256498" y="6481317"/>
              <a:ext cx="388026" cy="326437"/>
            </a:xfrm>
            <a:prstGeom prst="rect">
              <a:avLst/>
            </a:prstGeom>
          </p:spPr>
        </p:pic>
        <p:pic>
          <p:nvPicPr>
            <p:cNvPr id="12" name="图片 11">
              <a:extLst>
                <a:ext uri="{FF2B5EF4-FFF2-40B4-BE49-F238E27FC236}">
                  <a16:creationId xmlns:a16="http://schemas.microsoft.com/office/drawing/2014/main" id="{84FED230-93E8-49CD-BA2F-4E7A1207F103}"/>
                </a:ext>
              </a:extLst>
            </p:cNvPr>
            <p:cNvPicPr>
              <a:picLocks noChangeAspect="1"/>
            </p:cNvPicPr>
            <p:nvPr/>
          </p:nvPicPr>
          <p:blipFill rotWithShape="1">
            <a:blip r:embed="rId6" cstate="print"/>
            <a:srcRect t="18211" b="8984"/>
            <a:stretch/>
          </p:blipFill>
          <p:spPr>
            <a:xfrm>
              <a:off x="1554468" y="6496881"/>
              <a:ext cx="469176" cy="341581"/>
            </a:xfrm>
            <a:prstGeom prst="rect">
              <a:avLst/>
            </a:prstGeom>
          </p:spPr>
        </p:pic>
      </p:grpSp>
      <p:grpSp>
        <p:nvGrpSpPr>
          <p:cNvPr id="5" name="组合 4">
            <a:extLst>
              <a:ext uri="{FF2B5EF4-FFF2-40B4-BE49-F238E27FC236}">
                <a16:creationId xmlns:a16="http://schemas.microsoft.com/office/drawing/2014/main" id="{99B6C397-65F9-4F2F-9844-16EC31E48F3D}"/>
              </a:ext>
            </a:extLst>
          </p:cNvPr>
          <p:cNvGrpSpPr/>
          <p:nvPr/>
        </p:nvGrpSpPr>
        <p:grpSpPr>
          <a:xfrm>
            <a:off x="7026503" y="5864580"/>
            <a:ext cx="4530497" cy="680841"/>
            <a:chOff x="7026503" y="5864580"/>
            <a:chExt cx="4530497" cy="680841"/>
          </a:xfrm>
        </p:grpSpPr>
        <p:sp>
          <p:nvSpPr>
            <p:cNvPr id="50" name="TextBox 11">
              <a:extLst>
                <a:ext uri="{FF2B5EF4-FFF2-40B4-BE49-F238E27FC236}">
                  <a16:creationId xmlns:a16="http://schemas.microsoft.com/office/drawing/2014/main" id="{E646F822-62FA-41C4-85C6-CA9990117C15}"/>
                </a:ext>
              </a:extLst>
            </p:cNvPr>
            <p:cNvSpPr txBox="1"/>
            <p:nvPr/>
          </p:nvSpPr>
          <p:spPr>
            <a:xfrm>
              <a:off x="7026503" y="5864580"/>
              <a:ext cx="4474868" cy="587020"/>
            </a:xfrm>
            <a:prstGeom prst="rect">
              <a:avLst/>
            </a:prstGeom>
          </p:spPr>
          <p:txBody>
            <a:bodyPr wrap="square" lIns="0" tIns="0" rIns="63500" rtlCol="0" anchor="t">
              <a:spAutoFit/>
            </a:bodyPr>
            <a:lstStyle/>
            <a:p>
              <a:pPr algn="dist" latinLnBrk="1">
                <a:lnSpc>
                  <a:spcPct val="120000"/>
                </a:lnSpc>
              </a:pPr>
              <a:r>
                <a:rPr lang="en-US" altLang="zh-CN" sz="3200" b="1" dirty="0">
                  <a:solidFill>
                    <a:schemeClr val="accent3">
                      <a:lumMod val="75000"/>
                    </a:schemeClr>
                  </a:solidFill>
                  <a:latin typeface="微软雅黑" panose="020B0503020204020204" charset="-122"/>
                  <a:ea typeface="微软雅黑" panose="020B0503020204020204" charset="-122"/>
                </a:rPr>
                <a:t>  </a:t>
              </a:r>
              <a:r>
                <a:rPr lang="zh-CN" altLang="en-US" sz="1200" dirty="0">
                  <a:solidFill>
                    <a:srgbClr val="00B0F0"/>
                  </a:solidFill>
                  <a:latin typeface="微软雅黑" panose="020B0503020204020204" charset="-122"/>
                  <a:ea typeface="微软雅黑" panose="020B0503020204020204" charset="-122"/>
                </a:rPr>
                <a:t>物理学国家级实验教学示范中心</a:t>
              </a:r>
            </a:p>
          </p:txBody>
        </p:sp>
        <p:sp>
          <p:nvSpPr>
            <p:cNvPr id="2" name="矩形 1">
              <a:extLst>
                <a:ext uri="{FF2B5EF4-FFF2-40B4-BE49-F238E27FC236}">
                  <a16:creationId xmlns:a16="http://schemas.microsoft.com/office/drawing/2014/main" id="{A5593885-688A-4858-BFBD-C1DEE321F51D}"/>
                </a:ext>
              </a:extLst>
            </p:cNvPr>
            <p:cNvSpPr/>
            <p:nvPr/>
          </p:nvSpPr>
          <p:spPr>
            <a:xfrm>
              <a:off x="7175745" y="6299200"/>
              <a:ext cx="4381255" cy="246221"/>
            </a:xfrm>
            <a:prstGeom prst="rect">
              <a:avLst/>
            </a:prstGeom>
          </p:spPr>
          <p:txBody>
            <a:bodyPr wrap="square">
              <a:spAutoFit/>
            </a:bodyPr>
            <a:lstStyle/>
            <a:p>
              <a:pPr algn="dist"/>
              <a:r>
                <a:rPr lang="en-US" altLang="zh-CN" sz="1000" dirty="0">
                  <a:solidFill>
                    <a:srgbClr val="00B050"/>
                  </a:solidFill>
                  <a:latin typeface="Times New Roman" panose="02020603050405020304" pitchFamily="18" charset="0"/>
                </a:rPr>
                <a:t>National Demonstration Center for Experimental Physics Education</a:t>
              </a:r>
              <a:endParaRPr lang="zh-CN" altLang="en-US" sz="1000" dirty="0">
                <a:solidFill>
                  <a:srgbClr val="00B050"/>
                </a:solidFill>
              </a:endParaRPr>
            </a:p>
          </p:txBody>
        </p:sp>
      </p:grpSp>
      <p:cxnSp>
        <p:nvCxnSpPr>
          <p:cNvPr id="31" name="直接连接符 30">
            <a:extLst>
              <a:ext uri="{FF2B5EF4-FFF2-40B4-BE49-F238E27FC236}">
                <a16:creationId xmlns:a16="http://schemas.microsoft.com/office/drawing/2014/main" id="{787F3103-1E98-4282-A17C-C20B34E47D2E}"/>
              </a:ext>
            </a:extLst>
          </p:cNvPr>
          <p:cNvCxnSpPr>
            <a:cxnSpLocks/>
          </p:cNvCxnSpPr>
          <p:nvPr/>
        </p:nvCxnSpPr>
        <p:spPr>
          <a:xfrm flipV="1">
            <a:off x="1914467" y="863577"/>
            <a:ext cx="9045633" cy="56311"/>
          </a:xfrm>
          <a:prstGeom prst="line">
            <a:avLst/>
          </a:prstGeom>
          <a:noFill/>
          <a:ln w="12700" cap="flat" cmpd="sng" algn="ctr">
            <a:solidFill>
              <a:sysClr val="windowText" lastClr="000000"/>
            </a:solidFill>
            <a:prstDash val="dash"/>
          </a:ln>
          <a:effectLst/>
        </p:spPr>
      </p:cxnSp>
      <p:sp>
        <p:nvSpPr>
          <p:cNvPr id="33" name="TextBox 34">
            <a:extLst>
              <a:ext uri="{FF2B5EF4-FFF2-40B4-BE49-F238E27FC236}">
                <a16:creationId xmlns:a16="http://schemas.microsoft.com/office/drawing/2014/main" id="{9BB5CB04-6907-475A-AB75-C55719FCAE6A}"/>
              </a:ext>
            </a:extLst>
          </p:cNvPr>
          <p:cNvSpPr txBox="1"/>
          <p:nvPr/>
        </p:nvSpPr>
        <p:spPr>
          <a:xfrm>
            <a:off x="1592206" y="226646"/>
            <a:ext cx="2076209" cy="523220"/>
          </a:xfrm>
          <a:prstGeom prst="rect">
            <a:avLst/>
          </a:prstGeom>
          <a:noFill/>
        </p:spPr>
        <p:txBody>
          <a:bodyPr wrap="none" rtlCol="0">
            <a:spAutoFit/>
          </a:bodyPr>
          <a:lstStyle/>
          <a:p>
            <a:r>
              <a:rPr lang="zh-CN" altLang="en-US" sz="2000" spc="300" dirty="0">
                <a:solidFill>
                  <a:prstClr val="black"/>
                </a:solidFill>
                <a:latin typeface="宋体" panose="02010600030101010101" pitchFamily="2" charset="-122"/>
                <a:ea typeface="宋体" panose="02010600030101010101" pitchFamily="2" charset="-122"/>
              </a:rPr>
              <a:t>　</a:t>
            </a:r>
            <a:r>
              <a:rPr lang="zh-CN" altLang="en-US" sz="2800" b="1" spc="300" dirty="0">
                <a:latin typeface="宋体" panose="02010600030101010101" pitchFamily="2" charset="-122"/>
                <a:ea typeface="宋体" panose="02010600030101010101" pitchFamily="2" charset="-122"/>
              </a:rPr>
              <a:t>电磁波谱</a:t>
            </a:r>
          </a:p>
        </p:txBody>
      </p:sp>
      <p:cxnSp>
        <p:nvCxnSpPr>
          <p:cNvPr id="35" name="直接连接符 34">
            <a:extLst>
              <a:ext uri="{FF2B5EF4-FFF2-40B4-BE49-F238E27FC236}">
                <a16:creationId xmlns:a16="http://schemas.microsoft.com/office/drawing/2014/main" id="{419E72C9-EA40-40C1-B6DD-3F6D0722515C}"/>
              </a:ext>
            </a:extLst>
          </p:cNvPr>
          <p:cNvCxnSpPr/>
          <p:nvPr/>
        </p:nvCxnSpPr>
        <p:spPr>
          <a:xfrm>
            <a:off x="3241511" y="415014"/>
            <a:ext cx="0" cy="208592"/>
          </a:xfrm>
          <a:prstGeom prst="line">
            <a:avLst/>
          </a:prstGeom>
          <a:noFill/>
          <a:ln w="19050" cap="flat" cmpd="sng" algn="ctr">
            <a:solidFill>
              <a:sysClr val="windowText" lastClr="000000"/>
            </a:solidFill>
            <a:prstDash val="solid"/>
          </a:ln>
          <a:effectLst/>
        </p:spPr>
      </p:cxnSp>
      <p:sp>
        <p:nvSpPr>
          <p:cNvPr id="69" name="TextBox 41">
            <a:extLst>
              <a:ext uri="{FF2B5EF4-FFF2-40B4-BE49-F238E27FC236}">
                <a16:creationId xmlns:a16="http://schemas.microsoft.com/office/drawing/2014/main" id="{A5F0AEB0-50FC-4AC1-B977-03F2C615D902}"/>
              </a:ext>
            </a:extLst>
          </p:cNvPr>
          <p:cNvSpPr>
            <a:spLocks noChangeArrowheads="1"/>
          </p:cNvSpPr>
          <p:nvPr/>
        </p:nvSpPr>
        <p:spPr bwMode="auto">
          <a:xfrm>
            <a:off x="466666" y="919887"/>
            <a:ext cx="10623667" cy="157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pPr>
            <a:r>
              <a:rPr lang="zh-CN" altLang="en-US" sz="2400" dirty="0">
                <a:latin typeface="+mn-ea"/>
              </a:rPr>
              <a:t>    电磁辐射本质是一样的，区别在于频率不一样。按波长不同排列起来就形成电磁波谱。如下图所示：</a:t>
            </a:r>
            <a:endParaRPr lang="en-US" altLang="zh-CN" sz="2400" dirty="0">
              <a:latin typeface="+mn-ea"/>
            </a:endParaRPr>
          </a:p>
          <a:p>
            <a:pPr algn="just">
              <a:lnSpc>
                <a:spcPct val="150000"/>
              </a:lnSpc>
            </a:pPr>
            <a:endParaRPr lang="en-US" altLang="zh-CN" sz="2400" dirty="0">
              <a:latin typeface="+mn-ea"/>
              <a:sym typeface="微软雅黑" panose="020B0503020204020204" pitchFamily="34" charset="-122"/>
            </a:endParaRPr>
          </a:p>
        </p:txBody>
      </p:sp>
      <p:pic>
        <p:nvPicPr>
          <p:cNvPr id="71" name="图片 70">
            <a:extLst>
              <a:ext uri="{FF2B5EF4-FFF2-40B4-BE49-F238E27FC236}">
                <a16:creationId xmlns:a16="http://schemas.microsoft.com/office/drawing/2014/main" id="{A513A407-36E2-4897-8331-5F0D42E202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900" y="-225155"/>
            <a:ext cx="2058695" cy="1338152"/>
          </a:xfrm>
          <a:prstGeom prst="rect">
            <a:avLst/>
          </a:prstGeom>
        </p:spPr>
      </p:pic>
      <p:sp>
        <p:nvSpPr>
          <p:cNvPr id="37" name="Rectangle 2">
            <a:extLst>
              <a:ext uri="{FF2B5EF4-FFF2-40B4-BE49-F238E27FC236}">
                <a16:creationId xmlns:a16="http://schemas.microsoft.com/office/drawing/2014/main" id="{9654C1C6-C42F-4054-88D8-883E64E23B06}"/>
              </a:ext>
            </a:extLst>
          </p:cNvPr>
          <p:cNvSpPr>
            <a:spLocks noChangeArrowheads="1"/>
          </p:cNvSpPr>
          <p:nvPr/>
        </p:nvSpPr>
        <p:spPr bwMode="auto">
          <a:xfrm>
            <a:off x="2428875" y="571500"/>
            <a:ext cx="5943600" cy="45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eaLnBrk="1" hangingPunct="1">
              <a:lnSpc>
                <a:spcPct val="115000"/>
              </a:lnSpc>
              <a:buClr>
                <a:srgbClr val="6600FF"/>
              </a:buClr>
              <a:buFont typeface="Wingdings" panose="05000000000000000000" pitchFamily="2" charset="2"/>
              <a:buNone/>
            </a:pPr>
            <a:endParaRPr kumimoji="1" lang="zh-CN" altLang="en-US" sz="2200" b="1" dirty="0">
              <a:solidFill>
                <a:srgbClr val="003399"/>
              </a:solidFill>
            </a:endParaRPr>
          </a:p>
        </p:txBody>
      </p:sp>
      <p:grpSp>
        <p:nvGrpSpPr>
          <p:cNvPr id="39" name="Group 48">
            <a:extLst>
              <a:ext uri="{FF2B5EF4-FFF2-40B4-BE49-F238E27FC236}">
                <a16:creationId xmlns:a16="http://schemas.microsoft.com/office/drawing/2014/main" id="{D8FDFC27-A779-46E6-8906-67200AA23516}"/>
              </a:ext>
            </a:extLst>
          </p:cNvPr>
          <p:cNvGrpSpPr>
            <a:grpSpLocks/>
          </p:cNvGrpSpPr>
          <p:nvPr/>
        </p:nvGrpSpPr>
        <p:grpSpPr bwMode="auto">
          <a:xfrm>
            <a:off x="1227931" y="2336800"/>
            <a:ext cx="8345487" cy="1052513"/>
            <a:chOff x="288" y="816"/>
            <a:chExt cx="5257" cy="663"/>
          </a:xfrm>
        </p:grpSpPr>
        <p:sp>
          <p:nvSpPr>
            <p:cNvPr id="40" name="Rectangle 10">
              <a:extLst>
                <a:ext uri="{FF2B5EF4-FFF2-40B4-BE49-F238E27FC236}">
                  <a16:creationId xmlns:a16="http://schemas.microsoft.com/office/drawing/2014/main" id="{F1EC3828-C1CB-4618-9F62-4C0D1C812D64}"/>
                </a:ext>
              </a:extLst>
            </p:cNvPr>
            <p:cNvSpPr>
              <a:spLocks noChangeArrowheads="1"/>
            </p:cNvSpPr>
            <p:nvPr/>
          </p:nvSpPr>
          <p:spPr bwMode="auto">
            <a:xfrm>
              <a:off x="336" y="816"/>
              <a:ext cx="51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20000"/>
                </a:spcBef>
              </a:pPr>
              <a:r>
                <a:rPr kumimoji="1" lang="en-US" altLang="zh-CN" sz="2200" b="1" dirty="0">
                  <a:solidFill>
                    <a:srgbClr val="993300"/>
                  </a:solidFill>
                </a:rPr>
                <a:t>γ</a:t>
              </a:r>
              <a:r>
                <a:rPr kumimoji="1" lang="zh-CN" altLang="en-US" sz="2200" b="1" dirty="0">
                  <a:solidFill>
                    <a:srgbClr val="993300"/>
                  </a:solidFill>
                </a:rPr>
                <a:t>射线→ </a:t>
              </a:r>
              <a:r>
                <a:rPr kumimoji="1" lang="en-US" altLang="zh-CN" sz="2200" b="1" dirty="0">
                  <a:solidFill>
                    <a:srgbClr val="993300"/>
                  </a:solidFill>
                </a:rPr>
                <a:t>X </a:t>
              </a:r>
              <a:r>
                <a:rPr kumimoji="1" lang="zh-CN" altLang="en-US" sz="2200" b="1" dirty="0">
                  <a:solidFill>
                    <a:srgbClr val="993300"/>
                  </a:solidFill>
                </a:rPr>
                <a:t>射线→紫外光→可见光→红外光→微波→无线电波</a:t>
              </a:r>
            </a:p>
          </p:txBody>
        </p:sp>
        <p:grpSp>
          <p:nvGrpSpPr>
            <p:cNvPr id="41" name="Group 47">
              <a:extLst>
                <a:ext uri="{FF2B5EF4-FFF2-40B4-BE49-F238E27FC236}">
                  <a16:creationId xmlns:a16="http://schemas.microsoft.com/office/drawing/2014/main" id="{2E274863-874D-4726-829C-01725B8B287F}"/>
                </a:ext>
              </a:extLst>
            </p:cNvPr>
            <p:cNvGrpSpPr>
              <a:grpSpLocks/>
            </p:cNvGrpSpPr>
            <p:nvPr/>
          </p:nvGrpSpPr>
          <p:grpSpPr bwMode="auto">
            <a:xfrm>
              <a:off x="288" y="1104"/>
              <a:ext cx="5257" cy="375"/>
              <a:chOff x="288" y="1056"/>
              <a:chExt cx="5257" cy="375"/>
            </a:xfrm>
          </p:grpSpPr>
          <p:sp>
            <p:nvSpPr>
              <p:cNvPr id="42" name="Rectangle 43">
                <a:extLst>
                  <a:ext uri="{FF2B5EF4-FFF2-40B4-BE49-F238E27FC236}">
                    <a16:creationId xmlns:a16="http://schemas.microsoft.com/office/drawing/2014/main" id="{140BAB66-4972-4321-8E31-F83600DB7494}"/>
                  </a:ext>
                </a:extLst>
              </p:cNvPr>
              <p:cNvSpPr>
                <a:spLocks noChangeArrowheads="1"/>
              </p:cNvSpPr>
              <p:nvPr/>
            </p:nvSpPr>
            <p:spPr bwMode="auto">
              <a:xfrm>
                <a:off x="288" y="1200"/>
                <a:ext cx="52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kumimoji="1" lang="zh-CN" altLang="en-US" sz="1800" b="1" i="1" dirty="0">
                    <a:solidFill>
                      <a:schemeClr val="hlink"/>
                    </a:solidFill>
                    <a:latin typeface="Arial" panose="020B0604020202020204" pitchFamily="34" charset="0"/>
                  </a:rPr>
                  <a:t>10</a:t>
                </a:r>
                <a:r>
                  <a:rPr kumimoji="1" lang="zh-CN" altLang="en-US" sz="1800" b="1" i="1" baseline="30000" dirty="0">
                    <a:solidFill>
                      <a:schemeClr val="hlink"/>
                    </a:solidFill>
                    <a:latin typeface="Arial" panose="020B0604020202020204" pitchFamily="34" charset="0"/>
                  </a:rPr>
                  <a:t>-2  </a:t>
                </a:r>
                <a:r>
                  <a:rPr kumimoji="1" lang="zh-CN" altLang="en-US" sz="1800" b="1" i="1" dirty="0">
                    <a:solidFill>
                      <a:schemeClr val="hlink"/>
                    </a:solidFill>
                    <a:latin typeface="Arial" panose="020B0604020202020204" pitchFamily="34" charset="0"/>
                  </a:rPr>
                  <a:t>0.1</a:t>
                </a:r>
                <a:r>
                  <a:rPr kumimoji="1" lang="en-US" altLang="zh-CN" sz="1800" b="1" i="1" dirty="0">
                    <a:solidFill>
                      <a:schemeClr val="hlink"/>
                    </a:solidFill>
                    <a:latin typeface="Arial" panose="020B0604020202020204" pitchFamily="34" charset="0"/>
                  </a:rPr>
                  <a:t>nm    10 nm      10</a:t>
                </a:r>
                <a:r>
                  <a:rPr kumimoji="1" lang="en-US" altLang="zh-CN" sz="1800" b="1" i="1" baseline="30000" dirty="0">
                    <a:solidFill>
                      <a:schemeClr val="hlink"/>
                    </a:solidFill>
                    <a:latin typeface="Arial" panose="020B0604020202020204" pitchFamily="34" charset="0"/>
                  </a:rPr>
                  <a:t>2 </a:t>
                </a:r>
                <a:r>
                  <a:rPr kumimoji="1" lang="en-US" altLang="zh-CN" sz="1800" b="1" i="1" dirty="0">
                    <a:solidFill>
                      <a:schemeClr val="hlink"/>
                    </a:solidFill>
                    <a:latin typeface="Arial" panose="020B0604020202020204" pitchFamily="34" charset="0"/>
                  </a:rPr>
                  <a:t>nm     10</a:t>
                </a:r>
                <a:r>
                  <a:rPr kumimoji="1" lang="en-US" altLang="zh-CN" sz="1800" b="1" i="1" baseline="30000" dirty="0">
                    <a:solidFill>
                      <a:schemeClr val="hlink"/>
                    </a:solidFill>
                    <a:latin typeface="Arial" panose="020B0604020202020204" pitchFamily="34" charset="0"/>
                  </a:rPr>
                  <a:t>3</a:t>
                </a:r>
                <a:r>
                  <a:rPr kumimoji="1" lang="en-US" altLang="zh-CN" sz="1800" b="1" i="1" dirty="0">
                    <a:solidFill>
                      <a:schemeClr val="hlink"/>
                    </a:solidFill>
                    <a:latin typeface="Arial" panose="020B0604020202020204" pitchFamily="34" charset="0"/>
                  </a:rPr>
                  <a:t>nm        0.1 cm     100cm     1 cm     10</a:t>
                </a:r>
                <a:r>
                  <a:rPr kumimoji="1" lang="en-US" altLang="zh-CN" sz="1800" b="1" i="1" baseline="30000" dirty="0">
                    <a:solidFill>
                      <a:schemeClr val="hlink"/>
                    </a:solidFill>
                    <a:latin typeface="Arial" panose="020B0604020202020204" pitchFamily="34" charset="0"/>
                  </a:rPr>
                  <a:t>3</a:t>
                </a:r>
                <a:r>
                  <a:rPr kumimoji="1" lang="en-US" altLang="zh-CN" sz="1800" b="1" i="1" dirty="0">
                    <a:solidFill>
                      <a:schemeClr val="hlink"/>
                    </a:solidFill>
                    <a:latin typeface="Arial" panose="020B0604020202020204" pitchFamily="34" charset="0"/>
                  </a:rPr>
                  <a:t> m</a:t>
                </a:r>
              </a:p>
            </p:txBody>
          </p:sp>
          <p:grpSp>
            <p:nvGrpSpPr>
              <p:cNvPr id="45" name="Group 46">
                <a:extLst>
                  <a:ext uri="{FF2B5EF4-FFF2-40B4-BE49-F238E27FC236}">
                    <a16:creationId xmlns:a16="http://schemas.microsoft.com/office/drawing/2014/main" id="{7A79F3E5-2E51-43E2-92FE-688E057E1AD5}"/>
                  </a:ext>
                </a:extLst>
              </p:cNvPr>
              <p:cNvGrpSpPr>
                <a:grpSpLocks/>
              </p:cNvGrpSpPr>
              <p:nvPr/>
            </p:nvGrpSpPr>
            <p:grpSpPr bwMode="auto">
              <a:xfrm>
                <a:off x="768" y="1056"/>
                <a:ext cx="4358" cy="192"/>
                <a:chOff x="720" y="1087"/>
                <a:chExt cx="4358" cy="192"/>
              </a:xfrm>
            </p:grpSpPr>
            <p:sp>
              <p:nvSpPr>
                <p:cNvPr id="47" name="Text Box 44">
                  <a:extLst>
                    <a:ext uri="{FF2B5EF4-FFF2-40B4-BE49-F238E27FC236}">
                      <a16:creationId xmlns:a16="http://schemas.microsoft.com/office/drawing/2014/main" id="{09CD26B8-449C-40F9-A355-E2DE010E890F}"/>
                    </a:ext>
                  </a:extLst>
                </p:cNvPr>
                <p:cNvSpPr txBox="1">
                  <a:spLocks noChangeArrowheads="1"/>
                </p:cNvSpPr>
                <p:nvPr/>
              </p:nvSpPr>
              <p:spPr bwMode="auto">
                <a:xfrm>
                  <a:off x="720" y="1087"/>
                  <a:ext cx="43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r>
                    <a:rPr lang="zh-CN" altLang="en-US" sz="1400">
                      <a:solidFill>
                        <a:srgbClr val="6600FF"/>
                      </a:solidFill>
                    </a:rPr>
                    <a:t>|                  |                          |                        |                             |                     |                            |</a:t>
                  </a:r>
                </a:p>
              </p:txBody>
            </p:sp>
            <p:sp>
              <p:nvSpPr>
                <p:cNvPr id="51" name="Line 45">
                  <a:extLst>
                    <a:ext uri="{FF2B5EF4-FFF2-40B4-BE49-F238E27FC236}">
                      <a16:creationId xmlns:a16="http://schemas.microsoft.com/office/drawing/2014/main" id="{2758C482-D2EE-4EB0-95F0-C0C9B27C34B6}"/>
                    </a:ext>
                  </a:extLst>
                </p:cNvPr>
                <p:cNvSpPr>
                  <a:spLocks noChangeShapeType="1"/>
                </p:cNvSpPr>
                <p:nvPr/>
              </p:nvSpPr>
              <p:spPr bwMode="auto">
                <a:xfrm>
                  <a:off x="768" y="1152"/>
                  <a:ext cx="4224"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grpSp>
        <p:nvGrpSpPr>
          <p:cNvPr id="3" name="组合 2">
            <a:extLst>
              <a:ext uri="{FF2B5EF4-FFF2-40B4-BE49-F238E27FC236}">
                <a16:creationId xmlns:a16="http://schemas.microsoft.com/office/drawing/2014/main" id="{07448E89-40F0-4AC6-A145-CFE278BF1DF9}"/>
              </a:ext>
            </a:extLst>
          </p:cNvPr>
          <p:cNvGrpSpPr/>
          <p:nvPr/>
        </p:nvGrpSpPr>
        <p:grpSpPr>
          <a:xfrm>
            <a:off x="2632664" y="3115447"/>
            <a:ext cx="3962400" cy="655638"/>
            <a:chOff x="2362201" y="2286000"/>
            <a:chExt cx="3962400" cy="655638"/>
          </a:xfrm>
        </p:grpSpPr>
        <p:grpSp>
          <p:nvGrpSpPr>
            <p:cNvPr id="32" name="Group 51">
              <a:extLst>
                <a:ext uri="{FF2B5EF4-FFF2-40B4-BE49-F238E27FC236}">
                  <a16:creationId xmlns:a16="http://schemas.microsoft.com/office/drawing/2014/main" id="{063AAFF3-A79C-469F-8028-C5693CD24191}"/>
                </a:ext>
              </a:extLst>
            </p:cNvPr>
            <p:cNvGrpSpPr>
              <a:grpSpLocks/>
            </p:cNvGrpSpPr>
            <p:nvPr/>
          </p:nvGrpSpPr>
          <p:grpSpPr bwMode="auto">
            <a:xfrm>
              <a:off x="2362201" y="2590800"/>
              <a:ext cx="3962400" cy="350838"/>
              <a:chOff x="1680" y="1632"/>
              <a:chExt cx="2496" cy="221"/>
            </a:xfrm>
          </p:grpSpPr>
          <p:graphicFrame>
            <p:nvGraphicFramePr>
              <p:cNvPr id="34" name="Object 49">
                <a:extLst>
                  <a:ext uri="{FF2B5EF4-FFF2-40B4-BE49-F238E27FC236}">
                    <a16:creationId xmlns:a16="http://schemas.microsoft.com/office/drawing/2014/main" id="{2EE91690-C8C0-4117-9C16-B1F94A951AE4}"/>
                  </a:ext>
                </a:extLst>
              </p:cNvPr>
              <p:cNvGraphicFramePr>
                <a:graphicFrameLocks noChangeAspect="1"/>
              </p:cNvGraphicFramePr>
              <p:nvPr>
                <p:extLst>
                  <p:ext uri="{D42A27DB-BD31-4B8C-83A1-F6EECF244321}">
                    <p14:modId xmlns:p14="http://schemas.microsoft.com/office/powerpoint/2010/main" val="1380885970"/>
                  </p:ext>
                </p:extLst>
              </p:nvPr>
            </p:nvGraphicFramePr>
            <p:xfrm>
              <a:off x="1824" y="1632"/>
              <a:ext cx="2208" cy="218"/>
            </p:xfrm>
            <a:graphic>
              <a:graphicData uri="http://schemas.openxmlformats.org/presentationml/2006/ole">
                <mc:AlternateContent xmlns:mc="http://schemas.openxmlformats.org/markup-compatibility/2006">
                  <mc:Choice xmlns:v="urn:schemas-microsoft-com:vml" Requires="v">
                    <p:oleObj name="Image" r:id="rId8" imgW="8828511" imgH="2045166" progId="Photoshop.Image.7">
                      <p:embed/>
                    </p:oleObj>
                  </mc:Choice>
                  <mc:Fallback>
                    <p:oleObj name="Image" r:id="rId8" imgW="8828511" imgH="2045166" progId="Photoshop.Image.7">
                      <p:embed/>
                      <p:pic>
                        <p:nvPicPr>
                          <p:cNvPr id="6180" name="Object 49">
                            <a:extLst>
                              <a:ext uri="{FF2B5EF4-FFF2-40B4-BE49-F238E27FC236}">
                                <a16:creationId xmlns:a16="http://schemas.microsoft.com/office/drawing/2014/main" id="{7253B93D-A3F8-4424-B8E4-F1A352708E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4" y="1632"/>
                            <a:ext cx="2208"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 name="Text Box 50">
                <a:extLst>
                  <a:ext uri="{FF2B5EF4-FFF2-40B4-BE49-F238E27FC236}">
                    <a16:creationId xmlns:a16="http://schemas.microsoft.com/office/drawing/2014/main" id="{8EA2289B-3B7A-4A90-9681-5E6366362519}"/>
                  </a:ext>
                </a:extLst>
              </p:cNvPr>
              <p:cNvSpPr txBox="1">
                <a:spLocks noChangeArrowheads="1"/>
              </p:cNvSpPr>
              <p:nvPr/>
            </p:nvSpPr>
            <p:spPr bwMode="auto">
              <a:xfrm>
                <a:off x="1680" y="1641"/>
                <a:ext cx="2496" cy="212"/>
              </a:xfrm>
              <a:prstGeom prst="rect">
                <a:avLst/>
              </a:prstGeom>
              <a:noFill/>
              <a:ln w="9525">
                <a:noFill/>
                <a:miter lim="800000"/>
                <a:headEnd/>
                <a:tailEnd/>
              </a:ln>
              <a:effectLst/>
            </p:spPr>
            <p:txBody>
              <a:bodyPr>
                <a:spAutoFit/>
              </a:bodyPr>
              <a:lstStyle/>
              <a:p>
                <a:pPr algn="ctr">
                  <a:spcBef>
                    <a:spcPct val="50000"/>
                  </a:spcBef>
                  <a:defRPr/>
                </a:pPr>
                <a:r>
                  <a:rPr kumimoji="1" lang="zh-CN" altLang="en-US" sz="1600" b="1" i="1" dirty="0">
                    <a:effectLst>
                      <a:outerShdw blurRad="38100" dist="38100" dir="2700000" algn="tl">
                        <a:srgbClr val="C0C0C0"/>
                      </a:outerShdw>
                    </a:effectLst>
                    <a:latin typeface="Arial" pitchFamily="34" charset="0"/>
                  </a:rPr>
                  <a:t>紫 外--可见 光在电磁波谱中的位置</a:t>
                </a:r>
              </a:p>
            </p:txBody>
          </p:sp>
        </p:grpSp>
        <p:sp>
          <p:nvSpPr>
            <p:cNvPr id="52" name="AutoShape 54">
              <a:extLst>
                <a:ext uri="{FF2B5EF4-FFF2-40B4-BE49-F238E27FC236}">
                  <a16:creationId xmlns:a16="http://schemas.microsoft.com/office/drawing/2014/main" id="{A79971E5-6110-4161-B9D7-988A5D5D5099}"/>
                </a:ext>
              </a:extLst>
            </p:cNvPr>
            <p:cNvSpPr>
              <a:spLocks noChangeArrowheads="1"/>
            </p:cNvSpPr>
            <p:nvPr/>
          </p:nvSpPr>
          <p:spPr bwMode="auto">
            <a:xfrm>
              <a:off x="4178300" y="2286000"/>
              <a:ext cx="152400" cy="304800"/>
            </a:xfrm>
            <a:prstGeom prst="upArrow">
              <a:avLst>
                <a:gd name="adj1" fmla="val 50000"/>
                <a:gd name="adj2" fmla="val 50000"/>
              </a:avLst>
            </a:prstGeom>
            <a:solidFill>
              <a:srgbClr val="FF0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endParaRPr lang="zh-CN" altLang="en-US"/>
            </a:p>
          </p:txBody>
        </p:sp>
      </p:grpSp>
      <p:sp>
        <p:nvSpPr>
          <p:cNvPr id="53" name="Text Box 55">
            <a:extLst>
              <a:ext uri="{FF2B5EF4-FFF2-40B4-BE49-F238E27FC236}">
                <a16:creationId xmlns:a16="http://schemas.microsoft.com/office/drawing/2014/main" id="{36FA1B26-8047-44F1-B4B6-2F9F2E404F0B}"/>
              </a:ext>
            </a:extLst>
          </p:cNvPr>
          <p:cNvSpPr txBox="1">
            <a:spLocks noChangeArrowheads="1"/>
          </p:cNvSpPr>
          <p:nvPr/>
        </p:nvSpPr>
        <p:spPr bwMode="auto">
          <a:xfrm>
            <a:off x="1691528" y="2633139"/>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kumimoji="1" lang="zh-CN" altLang="en-US" b="1" i="1" dirty="0">
                <a:solidFill>
                  <a:schemeClr val="hlink"/>
                </a:solidFill>
                <a:latin typeface="Arial" panose="020B0604020202020204" pitchFamily="34" charset="0"/>
                <a:sym typeface="Symbol" panose="05050102010706020507" pitchFamily="18" charset="2"/>
              </a:rPr>
              <a:t></a:t>
            </a:r>
            <a:endParaRPr kumimoji="1" lang="zh-CN" altLang="en-US" b="1" i="1" dirty="0">
              <a:solidFill>
                <a:schemeClr val="hlink"/>
              </a:solidFill>
              <a:latin typeface="Arial" panose="020B0604020202020204" pitchFamily="34" charset="0"/>
            </a:endParaRPr>
          </a:p>
        </p:txBody>
      </p:sp>
      <p:sp>
        <p:nvSpPr>
          <p:cNvPr id="55" name="Text Box 4">
            <a:extLst>
              <a:ext uri="{FF2B5EF4-FFF2-40B4-BE49-F238E27FC236}">
                <a16:creationId xmlns:a16="http://schemas.microsoft.com/office/drawing/2014/main" id="{BCAFB178-8692-4D29-A640-5150460AA4E2}"/>
              </a:ext>
            </a:extLst>
          </p:cNvPr>
          <p:cNvSpPr txBox="1">
            <a:spLocks noChangeArrowheads="1"/>
          </p:cNvSpPr>
          <p:nvPr/>
        </p:nvSpPr>
        <p:spPr bwMode="auto">
          <a:xfrm>
            <a:off x="1251313" y="4926941"/>
            <a:ext cx="8675688" cy="559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spcBef>
                <a:spcPct val="50000"/>
              </a:spcBef>
              <a:defRPr/>
            </a:pPr>
            <a:r>
              <a:rPr lang="en-US" altLang="zh-CN" sz="2400" dirty="0">
                <a:latin typeface="+mn-ea"/>
                <a:ea typeface="+mn-ea"/>
              </a:rPr>
              <a:t> 2.</a:t>
            </a:r>
            <a:r>
              <a:rPr lang="zh-CN" altLang="en-US" sz="2400" dirty="0">
                <a:latin typeface="+mn-ea"/>
                <a:ea typeface="+mn-ea"/>
              </a:rPr>
              <a:t>波长范围：紫外－可见光</a:t>
            </a:r>
            <a:r>
              <a:rPr lang="en-US" altLang="zh-CN" sz="2400" dirty="0">
                <a:latin typeface="+mn-ea"/>
                <a:ea typeface="+mn-ea"/>
              </a:rPr>
              <a:t>200</a:t>
            </a:r>
            <a:r>
              <a:rPr lang="zh-CN" altLang="en-US" sz="2400" dirty="0">
                <a:latin typeface="+mn-ea"/>
                <a:ea typeface="+mn-ea"/>
              </a:rPr>
              <a:t>－</a:t>
            </a:r>
            <a:r>
              <a:rPr lang="en-US" altLang="zh-CN" sz="2400" dirty="0">
                <a:latin typeface="+mn-ea"/>
                <a:ea typeface="+mn-ea"/>
              </a:rPr>
              <a:t>800nm</a:t>
            </a:r>
          </a:p>
        </p:txBody>
      </p:sp>
      <p:sp>
        <p:nvSpPr>
          <p:cNvPr id="56" name="Text Box 5">
            <a:extLst>
              <a:ext uri="{FF2B5EF4-FFF2-40B4-BE49-F238E27FC236}">
                <a16:creationId xmlns:a16="http://schemas.microsoft.com/office/drawing/2014/main" id="{DFC8E687-101A-4E89-9FC0-0B4EBA29692E}"/>
              </a:ext>
            </a:extLst>
          </p:cNvPr>
          <p:cNvSpPr txBox="1">
            <a:spLocks noChangeArrowheads="1"/>
          </p:cNvSpPr>
          <p:nvPr/>
        </p:nvSpPr>
        <p:spPr bwMode="auto">
          <a:xfrm>
            <a:off x="1415687" y="4368586"/>
            <a:ext cx="8890000" cy="559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spcBef>
                <a:spcPct val="50000"/>
              </a:spcBef>
              <a:defRPr/>
            </a:pPr>
            <a:r>
              <a:rPr lang="en-US" altLang="zh-CN" sz="2400" dirty="0">
                <a:latin typeface="+mn-ea"/>
                <a:ea typeface="+mn-ea"/>
              </a:rPr>
              <a:t>1.</a:t>
            </a:r>
            <a:r>
              <a:rPr lang="zh-CN" altLang="en-US" sz="2400" dirty="0">
                <a:latin typeface="+mn-ea"/>
                <a:ea typeface="+mn-ea"/>
              </a:rPr>
              <a:t>紫外可见光谱是</a:t>
            </a:r>
            <a:r>
              <a:rPr lang="zh-CN" altLang="en-US" sz="2400" dirty="0">
                <a:solidFill>
                  <a:srgbClr val="FF0000"/>
                </a:solidFill>
                <a:latin typeface="+mn-ea"/>
                <a:ea typeface="+mn-ea"/>
              </a:rPr>
              <a:t>电子</a:t>
            </a:r>
            <a:r>
              <a:rPr lang="zh-CN" altLang="en-US" sz="2400" dirty="0">
                <a:latin typeface="+mn-ea"/>
                <a:ea typeface="+mn-ea"/>
              </a:rPr>
              <a:t>光谱：由分子中（价）电子能级跃迁产生。</a:t>
            </a:r>
          </a:p>
        </p:txBody>
      </p:sp>
    </p:spTree>
    <p:extLst>
      <p:ext uri="{BB962C8B-B14F-4D97-AF65-F5344CB8AC3E}">
        <p14:creationId xmlns:p14="http://schemas.microsoft.com/office/powerpoint/2010/main" val="71011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nodePh="1">
                                  <p:stCondLst>
                                    <p:cond delay="0"/>
                                  </p:stCondLst>
                                  <p:endCondLst>
                                    <p:cond evt="begin" delay="0">
                                      <p:tn val="12"/>
                                    </p:cond>
                                  </p:endCondLst>
                                  <p:childTnLst>
                                    <p:set>
                                      <p:cBhvr>
                                        <p:cTn id="13" dur="1" fill="hold">
                                          <p:stCondLst>
                                            <p:cond delay="0"/>
                                          </p:stCondLst>
                                        </p:cTn>
                                        <p:tgtEl>
                                          <p:spTgt spid="37"/>
                                        </p:tgtEl>
                                        <p:attrNameLst>
                                          <p:attrName>style.visibility</p:attrName>
                                        </p:attrNameLst>
                                      </p:cBhvr>
                                      <p:to>
                                        <p:strVal val="visible"/>
                                      </p:to>
                                    </p:set>
                                    <p:animEffect transition="in" filter="strips(downRight)">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barn(inHorizontal)">
                                      <p:cBhvr>
                                        <p:cTn id="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3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D909308-C93E-4535-A062-D6ED33400206}"/>
              </a:ext>
            </a:extLst>
          </p:cNvPr>
          <p:cNvSpPr txBox="1"/>
          <p:nvPr/>
        </p:nvSpPr>
        <p:spPr>
          <a:xfrm>
            <a:off x="0" y="6146800"/>
            <a:ext cx="11557000" cy="354841"/>
          </a:xfrm>
          <a:prstGeom prst="rect">
            <a:avLst/>
          </a:prstGeom>
          <a:solidFill>
            <a:schemeClr val="accent5">
              <a:lumMod val="75000"/>
            </a:schemeClr>
          </a:solidFill>
          <a:ln>
            <a:noFill/>
          </a:ln>
        </p:spPr>
        <p:txBody>
          <a:bodyPr wrap="square" rtlCol="0">
            <a:spAutoFit/>
          </a:bodyPr>
          <a:lstStyle/>
          <a:p>
            <a:endParaRPr lang="zh-CN" altLang="en-US" sz="1706" dirty="0"/>
          </a:p>
        </p:txBody>
      </p:sp>
      <p:cxnSp>
        <p:nvCxnSpPr>
          <p:cNvPr id="31" name="直接连接符 30">
            <a:extLst>
              <a:ext uri="{FF2B5EF4-FFF2-40B4-BE49-F238E27FC236}">
                <a16:creationId xmlns:a16="http://schemas.microsoft.com/office/drawing/2014/main" id="{787F3103-1E98-4282-A17C-C20B34E47D2E}"/>
              </a:ext>
            </a:extLst>
          </p:cNvPr>
          <p:cNvCxnSpPr>
            <a:cxnSpLocks/>
          </p:cNvCxnSpPr>
          <p:nvPr/>
        </p:nvCxnSpPr>
        <p:spPr>
          <a:xfrm>
            <a:off x="1677870" y="889000"/>
            <a:ext cx="8915400" cy="0"/>
          </a:xfrm>
          <a:prstGeom prst="line">
            <a:avLst/>
          </a:prstGeom>
          <a:noFill/>
          <a:ln w="12700" cap="flat" cmpd="sng" algn="ctr">
            <a:solidFill>
              <a:sysClr val="windowText" lastClr="000000"/>
            </a:solidFill>
            <a:prstDash val="dash"/>
          </a:ln>
          <a:effectLst/>
        </p:spPr>
      </p:cxnSp>
      <p:sp>
        <p:nvSpPr>
          <p:cNvPr id="33" name="TextBox 34">
            <a:extLst>
              <a:ext uri="{FF2B5EF4-FFF2-40B4-BE49-F238E27FC236}">
                <a16:creationId xmlns:a16="http://schemas.microsoft.com/office/drawing/2014/main" id="{9BB5CB04-6907-475A-AB75-C55719FCAE6A}"/>
              </a:ext>
            </a:extLst>
          </p:cNvPr>
          <p:cNvSpPr txBox="1"/>
          <p:nvPr/>
        </p:nvSpPr>
        <p:spPr>
          <a:xfrm>
            <a:off x="1435100" y="279400"/>
            <a:ext cx="4071949" cy="523220"/>
          </a:xfrm>
          <a:prstGeom prst="rect">
            <a:avLst/>
          </a:prstGeom>
          <a:noFill/>
        </p:spPr>
        <p:txBody>
          <a:bodyPr wrap="none" rtlCol="0">
            <a:spAutoFit/>
          </a:bodyPr>
          <a:lstStyle/>
          <a:p>
            <a:r>
              <a:rPr lang="zh-CN" altLang="en-US" sz="2000" spc="300" dirty="0">
                <a:solidFill>
                  <a:prstClr val="black"/>
                </a:solidFill>
                <a:latin typeface="宋体" panose="02010600030101010101" pitchFamily="2" charset="-122"/>
                <a:ea typeface="宋体" panose="02010600030101010101" pitchFamily="2" charset="-122"/>
              </a:rPr>
              <a:t>　</a:t>
            </a:r>
            <a:r>
              <a:rPr lang="zh-CN" altLang="en-US" sz="2800" b="1" spc="300" dirty="0">
                <a:latin typeface="宋体" panose="02010600030101010101" pitchFamily="2" charset="-122"/>
              </a:rPr>
              <a:t>原子光谱与分子光谱</a:t>
            </a:r>
            <a:endParaRPr lang="zh-CN" altLang="en-US" sz="2800" b="1" spc="300" dirty="0">
              <a:latin typeface="宋体" panose="02010600030101010101" pitchFamily="2" charset="-122"/>
              <a:ea typeface="宋体" panose="02010600030101010101" pitchFamily="2" charset="-122"/>
            </a:endParaRPr>
          </a:p>
        </p:txBody>
      </p:sp>
      <p:cxnSp>
        <p:nvCxnSpPr>
          <p:cNvPr id="35" name="直接连接符 34">
            <a:extLst>
              <a:ext uri="{FF2B5EF4-FFF2-40B4-BE49-F238E27FC236}">
                <a16:creationId xmlns:a16="http://schemas.microsoft.com/office/drawing/2014/main" id="{419E72C9-EA40-40C1-B6DD-3F6D0722515C}"/>
              </a:ext>
            </a:extLst>
          </p:cNvPr>
          <p:cNvCxnSpPr/>
          <p:nvPr/>
        </p:nvCxnSpPr>
        <p:spPr>
          <a:xfrm>
            <a:off x="3199299" y="468326"/>
            <a:ext cx="0" cy="208592"/>
          </a:xfrm>
          <a:prstGeom prst="line">
            <a:avLst/>
          </a:prstGeom>
          <a:noFill/>
          <a:ln w="19050" cap="flat" cmpd="sng" algn="ctr">
            <a:solidFill>
              <a:sysClr val="windowText" lastClr="000000"/>
            </a:solidFill>
            <a:prstDash val="solid"/>
          </a:ln>
          <a:effectLst/>
        </p:spPr>
      </p:cxnSp>
      <p:sp>
        <p:nvSpPr>
          <p:cNvPr id="51" name="TextBox 41">
            <a:extLst>
              <a:ext uri="{FF2B5EF4-FFF2-40B4-BE49-F238E27FC236}">
                <a16:creationId xmlns:a16="http://schemas.microsoft.com/office/drawing/2014/main" id="{69F7ACB4-D3CC-42F4-BEC0-8C82B29B6F4E}"/>
              </a:ext>
            </a:extLst>
          </p:cNvPr>
          <p:cNvSpPr>
            <a:spLocks noChangeArrowheads="1"/>
          </p:cNvSpPr>
          <p:nvPr/>
        </p:nvSpPr>
        <p:spPr bwMode="auto">
          <a:xfrm>
            <a:off x="825500" y="1095021"/>
            <a:ext cx="97314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2400" b="1" dirty="0">
                <a:latin typeface="+mn-ea"/>
                <a:sym typeface="微软雅黑" panose="020B0503020204020204" pitchFamily="34" charset="-122"/>
              </a:rPr>
              <a:t>1</a:t>
            </a:r>
            <a:r>
              <a:rPr lang="zh-CN" altLang="en-US" sz="2400" b="1" dirty="0">
                <a:latin typeface="+mn-ea"/>
                <a:sym typeface="微软雅黑" panose="020B0503020204020204" pitchFamily="34" charset="-122"/>
              </a:rPr>
              <a:t>、原子光谱：</a:t>
            </a:r>
            <a:r>
              <a:rPr lang="zh-CN" altLang="en-US" sz="2400" dirty="0">
                <a:latin typeface="+mn-ea"/>
                <a:sym typeface="微软雅黑" panose="020B0503020204020204" pitchFamily="34" charset="-122"/>
              </a:rPr>
              <a:t>气态原子或离子外层电子在不同能级间跃迁而产生的光谱。包括：原子吸收、原子辐射、原子荧光光谱等。</a:t>
            </a:r>
            <a:endParaRPr lang="zh-CN" altLang="en-US" sz="1000" dirty="0">
              <a:solidFill>
                <a:prstClr val="black">
                  <a:lumMod val="85000"/>
                  <a:lumOff val="1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0" name="图片 69">
            <a:extLst>
              <a:ext uri="{FF2B5EF4-FFF2-40B4-BE49-F238E27FC236}">
                <a16:creationId xmlns:a16="http://schemas.microsoft.com/office/drawing/2014/main" id="{71606517-45BB-4F86-9226-3C7E43752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225155"/>
            <a:ext cx="2058695" cy="1338152"/>
          </a:xfrm>
          <a:prstGeom prst="rect">
            <a:avLst/>
          </a:prstGeom>
        </p:spPr>
      </p:pic>
      <p:sp>
        <p:nvSpPr>
          <p:cNvPr id="26" name="Rectangle 5">
            <a:extLst>
              <a:ext uri="{FF2B5EF4-FFF2-40B4-BE49-F238E27FC236}">
                <a16:creationId xmlns:a16="http://schemas.microsoft.com/office/drawing/2014/main" id="{1883C224-7BAE-4290-B681-5C9C91844E77}"/>
              </a:ext>
            </a:extLst>
          </p:cNvPr>
          <p:cNvSpPr>
            <a:spLocks noChangeArrowheads="1"/>
          </p:cNvSpPr>
          <p:nvPr/>
        </p:nvSpPr>
        <p:spPr bwMode="auto">
          <a:xfrm>
            <a:off x="1152469" y="1955800"/>
            <a:ext cx="32004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eaLnBrk="1" hangingPunct="1">
              <a:lnSpc>
                <a:spcPct val="115000"/>
              </a:lnSpc>
              <a:buClr>
                <a:srgbClr val="6600FF"/>
              </a:buClr>
              <a:buFont typeface="Wingdings" panose="05000000000000000000" pitchFamily="2" charset="2"/>
              <a:buNone/>
            </a:pPr>
            <a:r>
              <a:rPr kumimoji="1" lang="zh-CN" altLang="en-US" dirty="0"/>
              <a:t>原子吸收辐射能条件：</a:t>
            </a:r>
          </a:p>
        </p:txBody>
      </p:sp>
      <p:graphicFrame>
        <p:nvGraphicFramePr>
          <p:cNvPr id="27" name="Object 6">
            <a:extLst>
              <a:ext uri="{FF2B5EF4-FFF2-40B4-BE49-F238E27FC236}">
                <a16:creationId xmlns:a16="http://schemas.microsoft.com/office/drawing/2014/main" id="{4CED7FCF-6FAD-4B35-AC09-2B7DF5B7AF13}"/>
              </a:ext>
            </a:extLst>
          </p:cNvPr>
          <p:cNvGraphicFramePr>
            <a:graphicFrameLocks noChangeAspect="1"/>
          </p:cNvGraphicFramePr>
          <p:nvPr>
            <p:extLst>
              <p:ext uri="{D42A27DB-BD31-4B8C-83A1-F6EECF244321}">
                <p14:modId xmlns:p14="http://schemas.microsoft.com/office/powerpoint/2010/main" val="994608568"/>
              </p:ext>
            </p:extLst>
          </p:nvPr>
        </p:nvGraphicFramePr>
        <p:xfrm>
          <a:off x="1457269" y="2413001"/>
          <a:ext cx="4572000" cy="762000"/>
        </p:xfrm>
        <a:graphic>
          <a:graphicData uri="http://schemas.openxmlformats.org/presentationml/2006/ole">
            <mc:AlternateContent xmlns:mc="http://schemas.openxmlformats.org/markup-compatibility/2006">
              <mc:Choice xmlns:v="urn:schemas-microsoft-com:vml" Requires="v">
                <p:oleObj name="Equation" r:id="rId4" imgW="2628954" imgH="361981" progId="Equation.3">
                  <p:embed/>
                </p:oleObj>
              </mc:Choice>
              <mc:Fallback>
                <p:oleObj name="Equation" r:id="rId4" imgW="2628954" imgH="361981" progId="Equation.3">
                  <p:embed/>
                  <p:pic>
                    <p:nvPicPr>
                      <p:cNvPr id="73734" name="Object 6">
                        <a:extLst>
                          <a:ext uri="{FF2B5EF4-FFF2-40B4-BE49-F238E27FC236}">
                            <a16:creationId xmlns:a16="http://schemas.microsoft.com/office/drawing/2014/main" id="{DDDE04C5-DC0C-4DCE-ABF4-8D4056BC3C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7269" y="2413001"/>
                        <a:ext cx="457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Rectangle 7">
            <a:extLst>
              <a:ext uri="{FF2B5EF4-FFF2-40B4-BE49-F238E27FC236}">
                <a16:creationId xmlns:a16="http://schemas.microsoft.com/office/drawing/2014/main" id="{C8A71B86-D31F-4E9C-9AD2-A705118CAFDD}"/>
              </a:ext>
            </a:extLst>
          </p:cNvPr>
          <p:cNvSpPr>
            <a:spLocks noChangeArrowheads="1"/>
          </p:cNvSpPr>
          <p:nvPr/>
        </p:nvSpPr>
        <p:spPr bwMode="auto">
          <a:xfrm>
            <a:off x="6388100" y="3255963"/>
            <a:ext cx="4514850" cy="47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eaLnBrk="1" hangingPunct="1">
              <a:lnSpc>
                <a:spcPct val="115000"/>
              </a:lnSpc>
              <a:buClr>
                <a:srgbClr val="6600FF"/>
              </a:buClr>
              <a:buFont typeface="Wingdings" panose="05000000000000000000" pitchFamily="2" charset="2"/>
              <a:buNone/>
            </a:pPr>
            <a:r>
              <a:rPr kumimoji="1" lang="zh-CN" altLang="en-US" dirty="0">
                <a:solidFill>
                  <a:srgbClr val="0066FF"/>
                </a:solidFill>
              </a:rPr>
              <a:t>原子光谱为彼此分立的线状谱线</a:t>
            </a:r>
          </a:p>
        </p:txBody>
      </p:sp>
      <p:sp>
        <p:nvSpPr>
          <p:cNvPr id="29" name="Rectangle 8">
            <a:extLst>
              <a:ext uri="{FF2B5EF4-FFF2-40B4-BE49-F238E27FC236}">
                <a16:creationId xmlns:a16="http://schemas.microsoft.com/office/drawing/2014/main" id="{78BD6725-8132-4927-BE90-2852A78ACEA1}"/>
              </a:ext>
            </a:extLst>
          </p:cNvPr>
          <p:cNvSpPr>
            <a:spLocks noChangeArrowheads="1"/>
          </p:cNvSpPr>
          <p:nvPr/>
        </p:nvSpPr>
        <p:spPr bwMode="auto">
          <a:xfrm>
            <a:off x="825500" y="3708400"/>
            <a:ext cx="6025058" cy="13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lnSpc>
                <a:spcPct val="115000"/>
              </a:lnSpc>
              <a:buClr>
                <a:srgbClr val="6600FF"/>
              </a:buClr>
            </a:pPr>
            <a:r>
              <a:rPr kumimoji="1" lang="zh-CN" altLang="en-US" b="1" dirty="0"/>
              <a:t>2、分子光谱：</a:t>
            </a:r>
            <a:r>
              <a:rPr kumimoji="1" lang="zh-CN" altLang="en-US" dirty="0"/>
              <a:t>在辐射能作用下，分子内能级间的跃起迁产生的光谱。</a:t>
            </a:r>
            <a:r>
              <a:rPr kumimoji="1" lang="zh-CN" altLang="en-US" b="1" dirty="0"/>
              <a:t>包括：电子运动、原子间振动、分子转动三种不同运动</a:t>
            </a:r>
          </a:p>
        </p:txBody>
      </p:sp>
      <p:pic>
        <p:nvPicPr>
          <p:cNvPr id="36" name="Picture 12">
            <a:extLst>
              <a:ext uri="{FF2B5EF4-FFF2-40B4-BE49-F238E27FC236}">
                <a16:creationId xmlns:a16="http://schemas.microsoft.com/office/drawing/2014/main" id="{E9E35743-881F-4F71-A774-D25A7BA311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2850" y="2260600"/>
            <a:ext cx="45148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53DD3878-7D0B-4B35-A7F0-106AD6C3FDB1}"/>
              </a:ext>
            </a:extLst>
          </p:cNvPr>
          <p:cNvSpPr/>
          <p:nvPr/>
        </p:nvSpPr>
        <p:spPr>
          <a:xfrm>
            <a:off x="825500" y="5080000"/>
            <a:ext cx="5792306" cy="830997"/>
          </a:xfrm>
          <a:prstGeom prst="rect">
            <a:avLst/>
          </a:prstGeom>
        </p:spPr>
        <p:txBody>
          <a:bodyPr wrap="square">
            <a:spAutoFit/>
          </a:bodyPr>
          <a:lstStyle/>
          <a:p>
            <a:pPr>
              <a:spcBef>
                <a:spcPct val="50000"/>
              </a:spcBef>
            </a:pPr>
            <a:r>
              <a:rPr lang="zh-CN" altLang="en-US" sz="2400" dirty="0">
                <a:latin typeface="华文中宋" panose="02010600040101010101" pitchFamily="2" charset="-122"/>
              </a:rPr>
              <a:t>因无法获得纯粹的振动光谱和电子光谱，故分子光谱为带状光谱。</a:t>
            </a:r>
            <a:endParaRPr lang="zh-CN" altLang="en-US" sz="2400" dirty="0"/>
          </a:p>
        </p:txBody>
      </p:sp>
      <p:pic>
        <p:nvPicPr>
          <p:cNvPr id="37" name="Picture 6">
            <a:extLst>
              <a:ext uri="{FF2B5EF4-FFF2-40B4-BE49-F238E27FC236}">
                <a16:creationId xmlns:a16="http://schemas.microsoft.com/office/drawing/2014/main" id="{E22B2061-60A3-44C4-9F91-A589D30C1D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8062" y="3954149"/>
            <a:ext cx="3237695" cy="191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 name="组合 45">
            <a:extLst>
              <a:ext uri="{FF2B5EF4-FFF2-40B4-BE49-F238E27FC236}">
                <a16:creationId xmlns:a16="http://schemas.microsoft.com/office/drawing/2014/main" id="{B82D428D-7179-4656-9EA3-9270CEE5256A}"/>
              </a:ext>
            </a:extLst>
          </p:cNvPr>
          <p:cNvGrpSpPr/>
          <p:nvPr/>
        </p:nvGrpSpPr>
        <p:grpSpPr>
          <a:xfrm>
            <a:off x="5749981" y="6166971"/>
            <a:ext cx="1443569" cy="360829"/>
            <a:chOff x="414611" y="6477345"/>
            <a:chExt cx="1609033" cy="380655"/>
          </a:xfrm>
        </p:grpSpPr>
        <p:pic>
          <p:nvPicPr>
            <p:cNvPr id="47" name="图片 46">
              <a:extLst>
                <a:ext uri="{FF2B5EF4-FFF2-40B4-BE49-F238E27FC236}">
                  <a16:creationId xmlns:a16="http://schemas.microsoft.com/office/drawing/2014/main" id="{7D287628-0E63-427A-BD78-EB06D0ECA4A1}"/>
                </a:ext>
              </a:extLst>
            </p:cNvPr>
            <p:cNvPicPr>
              <a:picLocks noChangeAspect="1"/>
            </p:cNvPicPr>
            <p:nvPr/>
          </p:nvPicPr>
          <p:blipFill rotWithShape="1">
            <a:blip r:embed="rId8" cstate="print">
              <a:biLevel thresh="25000"/>
            </a:blip>
            <a:srcRect l="1" t="6582" r="-25334" b="26979"/>
            <a:stretch/>
          </p:blipFill>
          <p:spPr>
            <a:xfrm>
              <a:off x="414611" y="6477345"/>
              <a:ext cx="724874" cy="380655"/>
            </a:xfrm>
            <a:prstGeom prst="rect">
              <a:avLst/>
            </a:prstGeom>
          </p:spPr>
        </p:pic>
        <p:pic>
          <p:nvPicPr>
            <p:cNvPr id="48" name="图片 47">
              <a:extLst>
                <a:ext uri="{FF2B5EF4-FFF2-40B4-BE49-F238E27FC236}">
                  <a16:creationId xmlns:a16="http://schemas.microsoft.com/office/drawing/2014/main" id="{8F3348E5-5531-4FA6-BC1A-085430B3D228}"/>
                </a:ext>
              </a:extLst>
            </p:cNvPr>
            <p:cNvPicPr>
              <a:picLocks noChangeAspect="1"/>
            </p:cNvPicPr>
            <p:nvPr/>
          </p:nvPicPr>
          <p:blipFill rotWithShape="1">
            <a:blip r:embed="rId9" cstate="print">
              <a:biLevel thresh="25000"/>
              <a:extLst>
                <a:ext uri="{28A0092B-C50C-407E-A947-70E740481C1C}">
                  <a14:useLocalDpi xmlns:a14="http://schemas.microsoft.com/office/drawing/2010/main" val="0"/>
                </a:ext>
              </a:extLst>
            </a:blip>
            <a:srcRect l="32814" t="12432" r="55484" b="78542"/>
            <a:stretch/>
          </p:blipFill>
          <p:spPr>
            <a:xfrm rot="1259126">
              <a:off x="867397" y="6515828"/>
              <a:ext cx="402920" cy="310802"/>
            </a:xfrm>
            <a:prstGeom prst="rect">
              <a:avLst/>
            </a:prstGeom>
          </p:spPr>
        </p:pic>
        <p:pic>
          <p:nvPicPr>
            <p:cNvPr id="49" name="图片 48">
              <a:extLst>
                <a:ext uri="{FF2B5EF4-FFF2-40B4-BE49-F238E27FC236}">
                  <a16:creationId xmlns:a16="http://schemas.microsoft.com/office/drawing/2014/main" id="{ADFD857B-597F-4F83-A94A-9B13FB2561EE}"/>
                </a:ext>
              </a:extLst>
            </p:cNvPr>
            <p:cNvPicPr>
              <a:picLocks noChangeAspect="1"/>
            </p:cNvPicPr>
            <p:nvPr/>
          </p:nvPicPr>
          <p:blipFill rotWithShape="1">
            <a:blip r:embed="rId10" cstate="print"/>
            <a:srcRect t="-1" b="16526"/>
            <a:stretch/>
          </p:blipFill>
          <p:spPr>
            <a:xfrm rot="589386">
              <a:off x="1256498" y="6481317"/>
              <a:ext cx="388026" cy="326437"/>
            </a:xfrm>
            <a:prstGeom prst="rect">
              <a:avLst/>
            </a:prstGeom>
          </p:spPr>
        </p:pic>
        <p:pic>
          <p:nvPicPr>
            <p:cNvPr id="55" name="图片 54">
              <a:extLst>
                <a:ext uri="{FF2B5EF4-FFF2-40B4-BE49-F238E27FC236}">
                  <a16:creationId xmlns:a16="http://schemas.microsoft.com/office/drawing/2014/main" id="{32FDD0B1-BBF6-4557-804B-EF9E3D6E9EE6}"/>
                </a:ext>
              </a:extLst>
            </p:cNvPr>
            <p:cNvPicPr>
              <a:picLocks noChangeAspect="1"/>
            </p:cNvPicPr>
            <p:nvPr/>
          </p:nvPicPr>
          <p:blipFill rotWithShape="1">
            <a:blip r:embed="rId11" cstate="print"/>
            <a:srcRect t="18211" b="8984"/>
            <a:stretch/>
          </p:blipFill>
          <p:spPr>
            <a:xfrm>
              <a:off x="1554468" y="6496881"/>
              <a:ext cx="469176" cy="341581"/>
            </a:xfrm>
            <a:prstGeom prst="rect">
              <a:avLst/>
            </a:prstGeom>
          </p:spPr>
        </p:pic>
      </p:grpSp>
      <p:grpSp>
        <p:nvGrpSpPr>
          <p:cNvPr id="56" name="组合 55">
            <a:extLst>
              <a:ext uri="{FF2B5EF4-FFF2-40B4-BE49-F238E27FC236}">
                <a16:creationId xmlns:a16="http://schemas.microsoft.com/office/drawing/2014/main" id="{A6CFDB4E-E0F7-4874-92CF-A890835D093B}"/>
              </a:ext>
            </a:extLst>
          </p:cNvPr>
          <p:cNvGrpSpPr/>
          <p:nvPr/>
        </p:nvGrpSpPr>
        <p:grpSpPr>
          <a:xfrm>
            <a:off x="7026503" y="5864580"/>
            <a:ext cx="4530497" cy="680841"/>
            <a:chOff x="7026503" y="5864580"/>
            <a:chExt cx="4530497" cy="680841"/>
          </a:xfrm>
        </p:grpSpPr>
        <p:sp>
          <p:nvSpPr>
            <p:cNvPr id="57" name="TextBox 11">
              <a:extLst>
                <a:ext uri="{FF2B5EF4-FFF2-40B4-BE49-F238E27FC236}">
                  <a16:creationId xmlns:a16="http://schemas.microsoft.com/office/drawing/2014/main" id="{31F90AB9-1880-40AE-AC9F-BF49A627EBF5}"/>
                </a:ext>
              </a:extLst>
            </p:cNvPr>
            <p:cNvSpPr txBox="1"/>
            <p:nvPr/>
          </p:nvSpPr>
          <p:spPr>
            <a:xfrm>
              <a:off x="7026503" y="5864580"/>
              <a:ext cx="4474868" cy="587020"/>
            </a:xfrm>
            <a:prstGeom prst="rect">
              <a:avLst/>
            </a:prstGeom>
          </p:spPr>
          <p:txBody>
            <a:bodyPr wrap="square" lIns="0" tIns="0" rIns="63500" rtlCol="0" anchor="t">
              <a:spAutoFit/>
            </a:bodyPr>
            <a:lstStyle/>
            <a:p>
              <a:pPr algn="dist" latinLnBrk="1">
                <a:lnSpc>
                  <a:spcPct val="120000"/>
                </a:lnSpc>
              </a:pPr>
              <a:r>
                <a:rPr lang="en-US" altLang="zh-CN" sz="3200" b="1" dirty="0">
                  <a:solidFill>
                    <a:schemeClr val="accent3">
                      <a:lumMod val="75000"/>
                    </a:schemeClr>
                  </a:solidFill>
                  <a:latin typeface="微软雅黑" panose="020B0503020204020204" charset="-122"/>
                  <a:ea typeface="微软雅黑" panose="020B0503020204020204" charset="-122"/>
                </a:rPr>
                <a:t>  </a:t>
              </a:r>
              <a:r>
                <a:rPr lang="zh-CN" altLang="en-US" sz="1200" dirty="0">
                  <a:solidFill>
                    <a:srgbClr val="00B0F0"/>
                  </a:solidFill>
                  <a:latin typeface="微软雅黑" panose="020B0503020204020204" charset="-122"/>
                  <a:ea typeface="微软雅黑" panose="020B0503020204020204" charset="-122"/>
                </a:rPr>
                <a:t>物理学国家级实验教学示范中心</a:t>
              </a:r>
            </a:p>
          </p:txBody>
        </p:sp>
        <p:sp>
          <p:nvSpPr>
            <p:cNvPr id="59" name="矩形 58">
              <a:extLst>
                <a:ext uri="{FF2B5EF4-FFF2-40B4-BE49-F238E27FC236}">
                  <a16:creationId xmlns:a16="http://schemas.microsoft.com/office/drawing/2014/main" id="{42E2A37E-01B4-4DAD-831F-B52AF56C6632}"/>
                </a:ext>
              </a:extLst>
            </p:cNvPr>
            <p:cNvSpPr/>
            <p:nvPr/>
          </p:nvSpPr>
          <p:spPr>
            <a:xfrm>
              <a:off x="7175745" y="6299200"/>
              <a:ext cx="4381255" cy="246221"/>
            </a:xfrm>
            <a:prstGeom prst="rect">
              <a:avLst/>
            </a:prstGeom>
          </p:spPr>
          <p:txBody>
            <a:bodyPr wrap="square">
              <a:spAutoFit/>
            </a:bodyPr>
            <a:lstStyle/>
            <a:p>
              <a:pPr algn="dist"/>
              <a:r>
                <a:rPr lang="en-US" altLang="zh-CN" sz="1000" dirty="0">
                  <a:solidFill>
                    <a:srgbClr val="00B050"/>
                  </a:solidFill>
                  <a:latin typeface="Times New Roman" panose="02020603050405020304" pitchFamily="18" charset="0"/>
                </a:rPr>
                <a:t>National Demonstration Center for Experimental Physics Education</a:t>
              </a:r>
              <a:endParaRPr lang="zh-CN" altLang="en-US" sz="1000" dirty="0">
                <a:solidFill>
                  <a:srgbClr val="00B050"/>
                </a:solidFill>
              </a:endParaRPr>
            </a:p>
          </p:txBody>
        </p:sp>
      </p:grpSp>
    </p:spTree>
    <p:extLst>
      <p:ext uri="{BB962C8B-B14F-4D97-AF65-F5344CB8AC3E}">
        <p14:creationId xmlns:p14="http://schemas.microsoft.com/office/powerpoint/2010/main" val="115785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slide(fromLeft)">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1+#ppt_w/2"/>
                                          </p:val>
                                        </p:tav>
                                        <p:tav tm="100000">
                                          <p:val>
                                            <p:strVal val="#ppt_x"/>
                                          </p:val>
                                        </p:tav>
                                      </p:tavLst>
                                    </p:anim>
                                    <p:anim calcmode="lin" valueType="num">
                                      <p:cBhvr additive="base">
                                        <p:cTn id="20"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0-#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2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D909308-C93E-4535-A062-D6ED33400206}"/>
              </a:ext>
            </a:extLst>
          </p:cNvPr>
          <p:cNvSpPr txBox="1"/>
          <p:nvPr/>
        </p:nvSpPr>
        <p:spPr>
          <a:xfrm>
            <a:off x="0" y="6146800"/>
            <a:ext cx="11557000" cy="354841"/>
          </a:xfrm>
          <a:prstGeom prst="rect">
            <a:avLst/>
          </a:prstGeom>
          <a:solidFill>
            <a:schemeClr val="accent5">
              <a:lumMod val="75000"/>
            </a:schemeClr>
          </a:solidFill>
          <a:ln>
            <a:noFill/>
          </a:ln>
        </p:spPr>
        <p:txBody>
          <a:bodyPr wrap="square" rtlCol="0">
            <a:spAutoFit/>
          </a:bodyPr>
          <a:lstStyle/>
          <a:p>
            <a:endParaRPr lang="zh-CN" altLang="en-US" sz="1706" dirty="0"/>
          </a:p>
        </p:txBody>
      </p:sp>
      <p:cxnSp>
        <p:nvCxnSpPr>
          <p:cNvPr id="31" name="直接连接符 30">
            <a:extLst>
              <a:ext uri="{FF2B5EF4-FFF2-40B4-BE49-F238E27FC236}">
                <a16:creationId xmlns:a16="http://schemas.microsoft.com/office/drawing/2014/main" id="{787F3103-1E98-4282-A17C-C20B34E47D2E}"/>
              </a:ext>
            </a:extLst>
          </p:cNvPr>
          <p:cNvCxnSpPr>
            <a:cxnSpLocks/>
          </p:cNvCxnSpPr>
          <p:nvPr/>
        </p:nvCxnSpPr>
        <p:spPr>
          <a:xfrm>
            <a:off x="1677870" y="889000"/>
            <a:ext cx="8915400" cy="0"/>
          </a:xfrm>
          <a:prstGeom prst="line">
            <a:avLst/>
          </a:prstGeom>
          <a:noFill/>
          <a:ln w="12700" cap="flat" cmpd="sng" algn="ctr">
            <a:solidFill>
              <a:sysClr val="windowText" lastClr="000000"/>
            </a:solidFill>
            <a:prstDash val="dash"/>
          </a:ln>
          <a:effectLst/>
        </p:spPr>
      </p:cxnSp>
      <p:sp>
        <p:nvSpPr>
          <p:cNvPr id="33" name="TextBox 34">
            <a:extLst>
              <a:ext uri="{FF2B5EF4-FFF2-40B4-BE49-F238E27FC236}">
                <a16:creationId xmlns:a16="http://schemas.microsoft.com/office/drawing/2014/main" id="{9BB5CB04-6907-475A-AB75-C55719FCAE6A}"/>
              </a:ext>
            </a:extLst>
          </p:cNvPr>
          <p:cNvSpPr txBox="1"/>
          <p:nvPr/>
        </p:nvSpPr>
        <p:spPr>
          <a:xfrm>
            <a:off x="1435100" y="279400"/>
            <a:ext cx="3776996" cy="523220"/>
          </a:xfrm>
          <a:prstGeom prst="rect">
            <a:avLst/>
          </a:prstGeom>
          <a:noFill/>
        </p:spPr>
        <p:txBody>
          <a:bodyPr wrap="none" rtlCol="0">
            <a:spAutoFit/>
          </a:bodyPr>
          <a:lstStyle/>
          <a:p>
            <a:r>
              <a:rPr lang="zh-CN" altLang="en-US" sz="2800" b="1" spc="300" dirty="0">
                <a:latin typeface="宋体" panose="02010600030101010101" pitchFamily="2" charset="-122"/>
              </a:rPr>
              <a:t>吸收光谱与发射光谱</a:t>
            </a:r>
            <a:endParaRPr lang="zh-CN" altLang="en-US" sz="2800" b="1" spc="300" dirty="0">
              <a:latin typeface="宋体" panose="02010600030101010101" pitchFamily="2" charset="-122"/>
              <a:ea typeface="宋体" panose="02010600030101010101" pitchFamily="2" charset="-122"/>
            </a:endParaRPr>
          </a:p>
        </p:txBody>
      </p:sp>
      <p:cxnSp>
        <p:nvCxnSpPr>
          <p:cNvPr id="35" name="直接连接符 34">
            <a:extLst>
              <a:ext uri="{FF2B5EF4-FFF2-40B4-BE49-F238E27FC236}">
                <a16:creationId xmlns:a16="http://schemas.microsoft.com/office/drawing/2014/main" id="{419E72C9-EA40-40C1-B6DD-3F6D0722515C}"/>
              </a:ext>
            </a:extLst>
          </p:cNvPr>
          <p:cNvCxnSpPr/>
          <p:nvPr/>
        </p:nvCxnSpPr>
        <p:spPr>
          <a:xfrm>
            <a:off x="3199299" y="468326"/>
            <a:ext cx="0" cy="208592"/>
          </a:xfrm>
          <a:prstGeom prst="line">
            <a:avLst/>
          </a:prstGeom>
          <a:noFill/>
          <a:ln w="19050" cap="flat" cmpd="sng" algn="ctr">
            <a:solidFill>
              <a:sysClr val="windowText" lastClr="000000"/>
            </a:solidFill>
            <a:prstDash val="solid"/>
          </a:ln>
          <a:effectLst/>
        </p:spPr>
      </p:cxnSp>
      <p:pic>
        <p:nvPicPr>
          <p:cNvPr id="70" name="图片 69">
            <a:extLst>
              <a:ext uri="{FF2B5EF4-FFF2-40B4-BE49-F238E27FC236}">
                <a16:creationId xmlns:a16="http://schemas.microsoft.com/office/drawing/2014/main" id="{71606517-45BB-4F86-9226-3C7E43752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225155"/>
            <a:ext cx="2058695" cy="1338152"/>
          </a:xfrm>
          <a:prstGeom prst="rect">
            <a:avLst/>
          </a:prstGeom>
        </p:spPr>
      </p:pic>
      <p:sp>
        <p:nvSpPr>
          <p:cNvPr id="24" name="Rectangle 4">
            <a:extLst>
              <a:ext uri="{FF2B5EF4-FFF2-40B4-BE49-F238E27FC236}">
                <a16:creationId xmlns:a16="http://schemas.microsoft.com/office/drawing/2014/main" id="{4A9B1BD4-7071-4B0D-A74C-8BEB1CE9755D}"/>
              </a:ext>
            </a:extLst>
          </p:cNvPr>
          <p:cNvSpPr>
            <a:spLocks noChangeArrowheads="1"/>
          </p:cNvSpPr>
          <p:nvPr/>
        </p:nvSpPr>
        <p:spPr bwMode="auto">
          <a:xfrm>
            <a:off x="457200" y="914400"/>
            <a:ext cx="2057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rIns="54000"/>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eaLnBrk="1" hangingPunct="1"/>
            <a:r>
              <a:rPr kumimoji="1" lang="zh-CN" altLang="en-US" sz="2200" b="1" dirty="0">
                <a:latin typeface="+mn-ea"/>
                <a:ea typeface="+mn-ea"/>
              </a:rPr>
              <a:t>1、吸收光谱：</a:t>
            </a:r>
            <a:endParaRPr kumimoji="1" lang="zh-CN" altLang="en-US" sz="4400" dirty="0">
              <a:latin typeface="+mn-ea"/>
              <a:ea typeface="+mn-ea"/>
            </a:endParaRPr>
          </a:p>
        </p:txBody>
      </p:sp>
      <p:sp>
        <p:nvSpPr>
          <p:cNvPr id="25" name="Rectangle 5">
            <a:extLst>
              <a:ext uri="{FF2B5EF4-FFF2-40B4-BE49-F238E27FC236}">
                <a16:creationId xmlns:a16="http://schemas.microsoft.com/office/drawing/2014/main" id="{7427D636-F0D3-42A4-83F9-C53A7818CA58}"/>
              </a:ext>
            </a:extLst>
          </p:cNvPr>
          <p:cNvSpPr>
            <a:spLocks noChangeArrowheads="1"/>
          </p:cNvSpPr>
          <p:nvPr/>
        </p:nvSpPr>
        <p:spPr bwMode="auto">
          <a:xfrm>
            <a:off x="901700" y="1270000"/>
            <a:ext cx="9512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rIns="54000"/>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eaLnBrk="1" hangingPunct="1"/>
            <a:r>
              <a:rPr kumimoji="1" lang="zh-CN" altLang="en-US" sz="2200" b="1" dirty="0">
                <a:latin typeface="+mn-ea"/>
                <a:ea typeface="+mn-ea"/>
              </a:rPr>
              <a:t>物质由基态跃迁至激发态时，对辐射能选择性吸收而得到的原子或分子光谱。</a:t>
            </a:r>
          </a:p>
        </p:txBody>
      </p:sp>
      <p:grpSp>
        <p:nvGrpSpPr>
          <p:cNvPr id="30" name="Group 8">
            <a:extLst>
              <a:ext uri="{FF2B5EF4-FFF2-40B4-BE49-F238E27FC236}">
                <a16:creationId xmlns:a16="http://schemas.microsoft.com/office/drawing/2014/main" id="{E55615E3-104F-40BB-957E-454075947E93}"/>
              </a:ext>
            </a:extLst>
          </p:cNvPr>
          <p:cNvGrpSpPr>
            <a:grpSpLocks/>
          </p:cNvGrpSpPr>
          <p:nvPr/>
        </p:nvGrpSpPr>
        <p:grpSpPr bwMode="auto">
          <a:xfrm>
            <a:off x="1435100" y="4241800"/>
            <a:ext cx="7543800" cy="1371600"/>
            <a:chOff x="624" y="1056"/>
            <a:chExt cx="3941" cy="624"/>
          </a:xfrm>
        </p:grpSpPr>
        <p:graphicFrame>
          <p:nvGraphicFramePr>
            <p:cNvPr id="32" name="Object 6">
              <a:extLst>
                <a:ext uri="{FF2B5EF4-FFF2-40B4-BE49-F238E27FC236}">
                  <a16:creationId xmlns:a16="http://schemas.microsoft.com/office/drawing/2014/main" id="{3F386D22-92F6-4E61-A80B-86BDA02A48FB}"/>
                </a:ext>
              </a:extLst>
            </p:cNvPr>
            <p:cNvGraphicFramePr>
              <a:graphicFrameLocks noChangeAspect="1"/>
            </p:cNvGraphicFramePr>
            <p:nvPr/>
          </p:nvGraphicFramePr>
          <p:xfrm>
            <a:off x="624" y="1056"/>
            <a:ext cx="2352" cy="624"/>
          </p:xfrm>
          <a:graphic>
            <a:graphicData uri="http://schemas.openxmlformats.org/presentationml/2006/ole">
              <mc:AlternateContent xmlns:mc="http://schemas.openxmlformats.org/markup-compatibility/2006">
                <mc:Choice xmlns:v="urn:schemas-microsoft-com:vml" Requires="v">
                  <p:oleObj name="Equation" r:id="rId4" imgW="1771622" imgH="495328" progId="Equation.3">
                    <p:embed/>
                  </p:oleObj>
                </mc:Choice>
                <mc:Fallback>
                  <p:oleObj name="Equation" r:id="rId4" imgW="1771622" imgH="495328" progId="Equation.3">
                    <p:embed/>
                    <p:pic>
                      <p:nvPicPr>
                        <p:cNvPr id="9230" name="Object 6">
                          <a:extLst>
                            <a:ext uri="{FF2B5EF4-FFF2-40B4-BE49-F238E27FC236}">
                              <a16:creationId xmlns:a16="http://schemas.microsoft.com/office/drawing/2014/main" id="{A9E01ACA-5331-42DC-BCBB-0271B6DB84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1056"/>
                          <a:ext cx="235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7">
              <a:extLst>
                <a:ext uri="{FF2B5EF4-FFF2-40B4-BE49-F238E27FC236}">
                  <a16:creationId xmlns:a16="http://schemas.microsoft.com/office/drawing/2014/main" id="{F8AA4565-61D8-43E6-B228-2A44D5D0F877}"/>
                </a:ext>
              </a:extLst>
            </p:cNvPr>
            <p:cNvGraphicFramePr>
              <a:graphicFrameLocks noChangeAspect="1"/>
            </p:cNvGraphicFramePr>
            <p:nvPr/>
          </p:nvGraphicFramePr>
          <p:xfrm>
            <a:off x="3072" y="1104"/>
            <a:ext cx="1493" cy="240"/>
          </p:xfrm>
          <a:graphic>
            <a:graphicData uri="http://schemas.openxmlformats.org/presentationml/2006/ole">
              <mc:AlternateContent xmlns:mc="http://schemas.openxmlformats.org/markup-compatibility/2006">
                <mc:Choice xmlns:v="urn:schemas-microsoft-com:vml" Requires="v">
                  <p:oleObj name="Equation" r:id="rId6" imgW="990683" imgH="190573" progId="Equation.3">
                    <p:embed/>
                  </p:oleObj>
                </mc:Choice>
                <mc:Fallback>
                  <p:oleObj name="Equation" r:id="rId6" imgW="990683" imgH="190573" progId="Equation.3">
                    <p:embed/>
                    <p:pic>
                      <p:nvPicPr>
                        <p:cNvPr id="9231" name="Object 7">
                          <a:extLst>
                            <a:ext uri="{FF2B5EF4-FFF2-40B4-BE49-F238E27FC236}">
                              <a16:creationId xmlns:a16="http://schemas.microsoft.com/office/drawing/2014/main" id="{BAA5E0B8-058C-400D-8FD1-931D9CBD89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2" y="1104"/>
                          <a:ext cx="149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8" name="Rectangle 9">
            <a:extLst>
              <a:ext uri="{FF2B5EF4-FFF2-40B4-BE49-F238E27FC236}">
                <a16:creationId xmlns:a16="http://schemas.microsoft.com/office/drawing/2014/main" id="{A9C2FAF6-5B90-4707-95A3-B4497BD0B19E}"/>
              </a:ext>
            </a:extLst>
          </p:cNvPr>
          <p:cNvSpPr>
            <a:spLocks noChangeArrowheads="1"/>
          </p:cNvSpPr>
          <p:nvPr/>
        </p:nvSpPr>
        <p:spPr bwMode="auto">
          <a:xfrm>
            <a:off x="609600" y="1727200"/>
            <a:ext cx="10198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rIns="54000"/>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eaLnBrk="1" hangingPunct="1">
              <a:lnSpc>
                <a:spcPct val="130000"/>
              </a:lnSpc>
            </a:pPr>
            <a:r>
              <a:rPr kumimoji="1" lang="zh-CN" altLang="en-US" sz="2200" b="1" dirty="0">
                <a:latin typeface="+mn-ea"/>
                <a:ea typeface="+mn-ea"/>
              </a:rPr>
              <a:t>(1)紫外分光光度法(</a:t>
            </a:r>
            <a:r>
              <a:rPr kumimoji="1" lang="en-US" altLang="zh-CN" sz="2200" b="1" dirty="0">
                <a:latin typeface="+mn-ea"/>
                <a:ea typeface="+mn-ea"/>
              </a:rPr>
              <a:t>UV):λ∈(200~300nm),</a:t>
            </a:r>
            <a:r>
              <a:rPr kumimoji="1" lang="zh-CN" altLang="en-US" sz="2200" b="1" dirty="0">
                <a:latin typeface="+mn-ea"/>
                <a:ea typeface="+mn-ea"/>
              </a:rPr>
              <a:t>用于有机物定性、定量结构分析。</a:t>
            </a:r>
          </a:p>
          <a:p>
            <a:pPr eaLnBrk="1" hangingPunct="1">
              <a:lnSpc>
                <a:spcPct val="130000"/>
              </a:lnSpc>
            </a:pPr>
            <a:r>
              <a:rPr kumimoji="1" lang="zh-CN" altLang="en-US" sz="2200" b="1" dirty="0">
                <a:latin typeface="+mn-ea"/>
                <a:ea typeface="+mn-ea"/>
              </a:rPr>
              <a:t>(2)可见分光光度法(</a:t>
            </a:r>
            <a:r>
              <a:rPr kumimoji="1" lang="en-US" altLang="zh-CN" sz="2200" b="1" dirty="0">
                <a:latin typeface="+mn-ea"/>
                <a:ea typeface="+mn-ea"/>
              </a:rPr>
              <a:t>Vis): λ∈(300~800nm),</a:t>
            </a:r>
            <a:r>
              <a:rPr kumimoji="1" lang="zh-CN" altLang="en-US" sz="2200" b="1" dirty="0">
                <a:latin typeface="+mn-ea"/>
                <a:ea typeface="+mn-ea"/>
              </a:rPr>
              <a:t>用于有色物质定量分析。</a:t>
            </a:r>
          </a:p>
          <a:p>
            <a:pPr eaLnBrk="1" hangingPunct="1">
              <a:lnSpc>
                <a:spcPct val="130000"/>
              </a:lnSpc>
            </a:pPr>
            <a:r>
              <a:rPr kumimoji="1" lang="zh-CN" altLang="en-US" sz="2200" b="1" dirty="0">
                <a:latin typeface="+mn-ea"/>
                <a:ea typeface="+mn-ea"/>
              </a:rPr>
              <a:t>(3)红外分光光度法 (</a:t>
            </a:r>
            <a:r>
              <a:rPr kumimoji="1" lang="en-US" altLang="zh-CN" sz="2200" b="1" dirty="0">
                <a:latin typeface="+mn-ea"/>
                <a:ea typeface="+mn-ea"/>
              </a:rPr>
              <a:t>IR): λ∈(2.5~50μm),</a:t>
            </a:r>
            <a:r>
              <a:rPr kumimoji="1" lang="zh-CN" altLang="en-US" sz="2200" b="1" dirty="0">
                <a:latin typeface="+mn-ea"/>
                <a:ea typeface="+mn-ea"/>
              </a:rPr>
              <a:t>用于有机物结构分析。</a:t>
            </a:r>
          </a:p>
          <a:p>
            <a:pPr eaLnBrk="1" hangingPunct="1">
              <a:lnSpc>
                <a:spcPct val="130000"/>
              </a:lnSpc>
            </a:pPr>
            <a:r>
              <a:rPr kumimoji="1" lang="en-US" altLang="zh-CN" sz="2200" b="1" dirty="0">
                <a:latin typeface="+mn-ea"/>
                <a:ea typeface="+mn-ea"/>
              </a:rPr>
              <a:t>(4)</a:t>
            </a:r>
            <a:r>
              <a:rPr kumimoji="1" lang="zh-CN" altLang="en-US" sz="2200" b="1" dirty="0">
                <a:latin typeface="+mn-ea"/>
                <a:ea typeface="+mn-ea"/>
              </a:rPr>
              <a:t>核磁共振谱(</a:t>
            </a:r>
            <a:r>
              <a:rPr kumimoji="1" lang="en-US" altLang="zh-CN" sz="2200" b="1" dirty="0">
                <a:latin typeface="+mn-ea"/>
                <a:ea typeface="+mn-ea"/>
              </a:rPr>
              <a:t>NMR)：</a:t>
            </a:r>
            <a:r>
              <a:rPr kumimoji="1" lang="zh-CN" altLang="en-US" sz="2200" b="1" dirty="0">
                <a:latin typeface="+mn-ea"/>
                <a:ea typeface="+mn-ea"/>
              </a:rPr>
              <a:t>原子核吸收无线电波，发生核自旋级跃迁，产生光谱。用于分子结构分析。</a:t>
            </a:r>
          </a:p>
        </p:txBody>
      </p:sp>
      <p:grpSp>
        <p:nvGrpSpPr>
          <p:cNvPr id="39" name="组合 38">
            <a:extLst>
              <a:ext uri="{FF2B5EF4-FFF2-40B4-BE49-F238E27FC236}">
                <a16:creationId xmlns:a16="http://schemas.microsoft.com/office/drawing/2014/main" id="{395E6FF3-AD13-444C-9D57-B944B9F7326B}"/>
              </a:ext>
            </a:extLst>
          </p:cNvPr>
          <p:cNvGrpSpPr/>
          <p:nvPr/>
        </p:nvGrpSpPr>
        <p:grpSpPr>
          <a:xfrm>
            <a:off x="5749981" y="6166971"/>
            <a:ext cx="1443569" cy="360829"/>
            <a:chOff x="414611" y="6477345"/>
            <a:chExt cx="1609033" cy="380655"/>
          </a:xfrm>
        </p:grpSpPr>
        <p:pic>
          <p:nvPicPr>
            <p:cNvPr id="40" name="图片 39">
              <a:extLst>
                <a:ext uri="{FF2B5EF4-FFF2-40B4-BE49-F238E27FC236}">
                  <a16:creationId xmlns:a16="http://schemas.microsoft.com/office/drawing/2014/main" id="{F37C4C90-631F-48C0-935D-8616DF8B9ACE}"/>
                </a:ext>
              </a:extLst>
            </p:cNvPr>
            <p:cNvPicPr>
              <a:picLocks noChangeAspect="1"/>
            </p:cNvPicPr>
            <p:nvPr/>
          </p:nvPicPr>
          <p:blipFill rotWithShape="1">
            <a:blip r:embed="rId8" cstate="print">
              <a:biLevel thresh="25000"/>
            </a:blip>
            <a:srcRect l="1" t="6582" r="-25334" b="26979"/>
            <a:stretch/>
          </p:blipFill>
          <p:spPr>
            <a:xfrm>
              <a:off x="414611" y="6477345"/>
              <a:ext cx="724874" cy="380655"/>
            </a:xfrm>
            <a:prstGeom prst="rect">
              <a:avLst/>
            </a:prstGeom>
          </p:spPr>
        </p:pic>
        <p:pic>
          <p:nvPicPr>
            <p:cNvPr id="41" name="图片 40">
              <a:extLst>
                <a:ext uri="{FF2B5EF4-FFF2-40B4-BE49-F238E27FC236}">
                  <a16:creationId xmlns:a16="http://schemas.microsoft.com/office/drawing/2014/main" id="{FF88544D-78AE-4BB7-8F46-5C58145DF90F}"/>
                </a:ext>
              </a:extLst>
            </p:cNvPr>
            <p:cNvPicPr>
              <a:picLocks noChangeAspect="1"/>
            </p:cNvPicPr>
            <p:nvPr/>
          </p:nvPicPr>
          <p:blipFill rotWithShape="1">
            <a:blip r:embed="rId9" cstate="print">
              <a:biLevel thresh="25000"/>
              <a:extLst>
                <a:ext uri="{28A0092B-C50C-407E-A947-70E740481C1C}">
                  <a14:useLocalDpi xmlns:a14="http://schemas.microsoft.com/office/drawing/2010/main" val="0"/>
                </a:ext>
              </a:extLst>
            </a:blip>
            <a:srcRect l="32814" t="12432" r="55484" b="78542"/>
            <a:stretch/>
          </p:blipFill>
          <p:spPr>
            <a:xfrm rot="1259126">
              <a:off x="867397" y="6515828"/>
              <a:ext cx="402920" cy="310802"/>
            </a:xfrm>
            <a:prstGeom prst="rect">
              <a:avLst/>
            </a:prstGeom>
          </p:spPr>
        </p:pic>
        <p:pic>
          <p:nvPicPr>
            <p:cNvPr id="42" name="图片 41">
              <a:extLst>
                <a:ext uri="{FF2B5EF4-FFF2-40B4-BE49-F238E27FC236}">
                  <a16:creationId xmlns:a16="http://schemas.microsoft.com/office/drawing/2014/main" id="{023DE270-F12D-4702-8951-D80330793662}"/>
                </a:ext>
              </a:extLst>
            </p:cNvPr>
            <p:cNvPicPr>
              <a:picLocks noChangeAspect="1"/>
            </p:cNvPicPr>
            <p:nvPr/>
          </p:nvPicPr>
          <p:blipFill rotWithShape="1">
            <a:blip r:embed="rId10" cstate="print"/>
            <a:srcRect t="-1" b="16526"/>
            <a:stretch/>
          </p:blipFill>
          <p:spPr>
            <a:xfrm rot="589386">
              <a:off x="1256498" y="6481317"/>
              <a:ext cx="388026" cy="326437"/>
            </a:xfrm>
            <a:prstGeom prst="rect">
              <a:avLst/>
            </a:prstGeom>
          </p:spPr>
        </p:pic>
        <p:pic>
          <p:nvPicPr>
            <p:cNvPr id="43" name="图片 42">
              <a:extLst>
                <a:ext uri="{FF2B5EF4-FFF2-40B4-BE49-F238E27FC236}">
                  <a16:creationId xmlns:a16="http://schemas.microsoft.com/office/drawing/2014/main" id="{08628615-8F42-4713-9A1F-A3A605F30350}"/>
                </a:ext>
              </a:extLst>
            </p:cNvPr>
            <p:cNvPicPr>
              <a:picLocks noChangeAspect="1"/>
            </p:cNvPicPr>
            <p:nvPr/>
          </p:nvPicPr>
          <p:blipFill rotWithShape="1">
            <a:blip r:embed="rId11" cstate="print"/>
            <a:srcRect t="18211" b="8984"/>
            <a:stretch/>
          </p:blipFill>
          <p:spPr>
            <a:xfrm>
              <a:off x="1554468" y="6496881"/>
              <a:ext cx="469176" cy="341581"/>
            </a:xfrm>
            <a:prstGeom prst="rect">
              <a:avLst/>
            </a:prstGeom>
          </p:spPr>
        </p:pic>
      </p:grpSp>
      <p:grpSp>
        <p:nvGrpSpPr>
          <p:cNvPr id="44" name="组合 43">
            <a:extLst>
              <a:ext uri="{FF2B5EF4-FFF2-40B4-BE49-F238E27FC236}">
                <a16:creationId xmlns:a16="http://schemas.microsoft.com/office/drawing/2014/main" id="{217FB4EB-5D87-4C07-86FA-6D6876686C01}"/>
              </a:ext>
            </a:extLst>
          </p:cNvPr>
          <p:cNvGrpSpPr/>
          <p:nvPr/>
        </p:nvGrpSpPr>
        <p:grpSpPr>
          <a:xfrm>
            <a:off x="7026503" y="5864580"/>
            <a:ext cx="4530497" cy="680841"/>
            <a:chOff x="7026503" y="5864580"/>
            <a:chExt cx="4530497" cy="680841"/>
          </a:xfrm>
        </p:grpSpPr>
        <p:sp>
          <p:nvSpPr>
            <p:cNvPr id="45" name="TextBox 11">
              <a:extLst>
                <a:ext uri="{FF2B5EF4-FFF2-40B4-BE49-F238E27FC236}">
                  <a16:creationId xmlns:a16="http://schemas.microsoft.com/office/drawing/2014/main" id="{1D15EF5B-CC2F-4D0A-8921-B95DFFDD70BF}"/>
                </a:ext>
              </a:extLst>
            </p:cNvPr>
            <p:cNvSpPr txBox="1"/>
            <p:nvPr/>
          </p:nvSpPr>
          <p:spPr>
            <a:xfrm>
              <a:off x="7026503" y="5864580"/>
              <a:ext cx="4474868" cy="587020"/>
            </a:xfrm>
            <a:prstGeom prst="rect">
              <a:avLst/>
            </a:prstGeom>
          </p:spPr>
          <p:txBody>
            <a:bodyPr wrap="square" lIns="0" tIns="0" rIns="63500" rtlCol="0" anchor="t">
              <a:spAutoFit/>
            </a:bodyPr>
            <a:lstStyle/>
            <a:p>
              <a:pPr algn="dist" latinLnBrk="1">
                <a:lnSpc>
                  <a:spcPct val="120000"/>
                </a:lnSpc>
              </a:pPr>
              <a:r>
                <a:rPr lang="en-US" altLang="zh-CN" sz="3200" b="1" dirty="0">
                  <a:solidFill>
                    <a:schemeClr val="accent3">
                      <a:lumMod val="75000"/>
                    </a:schemeClr>
                  </a:solidFill>
                  <a:latin typeface="微软雅黑" panose="020B0503020204020204" charset="-122"/>
                  <a:ea typeface="微软雅黑" panose="020B0503020204020204" charset="-122"/>
                </a:rPr>
                <a:t>  </a:t>
              </a:r>
              <a:r>
                <a:rPr lang="zh-CN" altLang="en-US" sz="1200" dirty="0">
                  <a:solidFill>
                    <a:srgbClr val="00B0F0"/>
                  </a:solidFill>
                  <a:latin typeface="微软雅黑" panose="020B0503020204020204" charset="-122"/>
                  <a:ea typeface="微软雅黑" panose="020B0503020204020204" charset="-122"/>
                </a:rPr>
                <a:t>物理学国家级实验教学示范中心</a:t>
              </a:r>
            </a:p>
          </p:txBody>
        </p:sp>
        <p:sp>
          <p:nvSpPr>
            <p:cNvPr id="46" name="矩形 45">
              <a:extLst>
                <a:ext uri="{FF2B5EF4-FFF2-40B4-BE49-F238E27FC236}">
                  <a16:creationId xmlns:a16="http://schemas.microsoft.com/office/drawing/2014/main" id="{16D75FCB-86AD-4F5B-89DE-6EBCB96C006A}"/>
                </a:ext>
              </a:extLst>
            </p:cNvPr>
            <p:cNvSpPr/>
            <p:nvPr/>
          </p:nvSpPr>
          <p:spPr>
            <a:xfrm>
              <a:off x="7175745" y="6299200"/>
              <a:ext cx="4381255" cy="246221"/>
            </a:xfrm>
            <a:prstGeom prst="rect">
              <a:avLst/>
            </a:prstGeom>
          </p:spPr>
          <p:txBody>
            <a:bodyPr wrap="square">
              <a:spAutoFit/>
            </a:bodyPr>
            <a:lstStyle/>
            <a:p>
              <a:pPr algn="dist"/>
              <a:r>
                <a:rPr lang="en-US" altLang="zh-CN" sz="1000" dirty="0">
                  <a:solidFill>
                    <a:srgbClr val="00B050"/>
                  </a:solidFill>
                  <a:latin typeface="Times New Roman" panose="02020603050405020304" pitchFamily="18" charset="0"/>
                </a:rPr>
                <a:t>National Demonstration Center for Experimental Physics Education</a:t>
              </a:r>
              <a:endParaRPr lang="zh-CN" altLang="en-US" sz="1000" dirty="0">
                <a:solidFill>
                  <a:srgbClr val="00B050"/>
                </a:solidFill>
              </a:endParaRPr>
            </a:p>
          </p:txBody>
        </p:sp>
      </p:grpSp>
    </p:spTree>
    <p:extLst>
      <p:ext uri="{BB962C8B-B14F-4D97-AF65-F5344CB8AC3E}">
        <p14:creationId xmlns:p14="http://schemas.microsoft.com/office/powerpoint/2010/main" val="403658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strips(downRight)">
                                      <p:cBhvr>
                                        <p:cTn id="12" dur="500"/>
                                        <p:tgtEl>
                                          <p:spTgt spid="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8">
                                            <p:txEl>
                                              <p:pRg st="1" end="1"/>
                                            </p:txEl>
                                          </p:spTgt>
                                        </p:tgtEl>
                                        <p:attrNameLst>
                                          <p:attrName>style.visibility</p:attrName>
                                        </p:attrNameLst>
                                      </p:cBhvr>
                                      <p:to>
                                        <p:strVal val="visible"/>
                                      </p:to>
                                    </p:set>
                                    <p:animEffect transition="in" filter="strips(downRight)">
                                      <p:cBhvr>
                                        <p:cTn id="17" dur="500"/>
                                        <p:tgtEl>
                                          <p:spTgt spid="3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8">
                                            <p:txEl>
                                              <p:pRg st="2" end="2"/>
                                            </p:txEl>
                                          </p:spTgt>
                                        </p:tgtEl>
                                        <p:attrNameLst>
                                          <p:attrName>style.visibility</p:attrName>
                                        </p:attrNameLst>
                                      </p:cBhvr>
                                      <p:to>
                                        <p:strVal val="visible"/>
                                      </p:to>
                                    </p:set>
                                    <p:animEffect transition="in" filter="strips(downRight)">
                                      <p:cBhvr>
                                        <p:cTn id="22" dur="500"/>
                                        <p:tgtEl>
                                          <p:spTgt spid="3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8">
                                            <p:txEl>
                                              <p:pRg st="3" end="3"/>
                                            </p:txEl>
                                          </p:spTgt>
                                        </p:tgtEl>
                                        <p:attrNameLst>
                                          <p:attrName>style.visibility</p:attrName>
                                        </p:attrNameLst>
                                      </p:cBhvr>
                                      <p:to>
                                        <p:strVal val="visible"/>
                                      </p:to>
                                    </p:set>
                                    <p:animEffect transition="in" filter="strips(downRight)">
                                      <p:cBhvr>
                                        <p:cTn id="27" dur="500"/>
                                        <p:tgtEl>
                                          <p:spTgt spid="3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dissolv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P spid="38"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D909308-C93E-4535-A062-D6ED33400206}"/>
              </a:ext>
            </a:extLst>
          </p:cNvPr>
          <p:cNvSpPr txBox="1"/>
          <p:nvPr/>
        </p:nvSpPr>
        <p:spPr>
          <a:xfrm>
            <a:off x="0" y="6146800"/>
            <a:ext cx="11557000" cy="354841"/>
          </a:xfrm>
          <a:prstGeom prst="rect">
            <a:avLst/>
          </a:prstGeom>
          <a:solidFill>
            <a:schemeClr val="accent5">
              <a:lumMod val="75000"/>
            </a:schemeClr>
          </a:solidFill>
          <a:ln>
            <a:noFill/>
          </a:ln>
        </p:spPr>
        <p:txBody>
          <a:bodyPr wrap="square" rtlCol="0">
            <a:spAutoFit/>
          </a:bodyPr>
          <a:lstStyle/>
          <a:p>
            <a:endParaRPr lang="zh-CN" altLang="en-US" sz="1706" dirty="0"/>
          </a:p>
        </p:txBody>
      </p:sp>
      <p:cxnSp>
        <p:nvCxnSpPr>
          <p:cNvPr id="31" name="直接连接符 30">
            <a:extLst>
              <a:ext uri="{FF2B5EF4-FFF2-40B4-BE49-F238E27FC236}">
                <a16:creationId xmlns:a16="http://schemas.microsoft.com/office/drawing/2014/main" id="{787F3103-1E98-4282-A17C-C20B34E47D2E}"/>
              </a:ext>
            </a:extLst>
          </p:cNvPr>
          <p:cNvCxnSpPr>
            <a:cxnSpLocks/>
          </p:cNvCxnSpPr>
          <p:nvPr/>
        </p:nvCxnSpPr>
        <p:spPr>
          <a:xfrm>
            <a:off x="1677870" y="889000"/>
            <a:ext cx="8915400" cy="0"/>
          </a:xfrm>
          <a:prstGeom prst="line">
            <a:avLst/>
          </a:prstGeom>
          <a:noFill/>
          <a:ln w="12700" cap="flat" cmpd="sng" algn="ctr">
            <a:solidFill>
              <a:sysClr val="windowText" lastClr="000000"/>
            </a:solidFill>
            <a:prstDash val="dash"/>
          </a:ln>
          <a:effectLst/>
        </p:spPr>
      </p:cxnSp>
      <p:sp>
        <p:nvSpPr>
          <p:cNvPr id="33" name="TextBox 34">
            <a:extLst>
              <a:ext uri="{FF2B5EF4-FFF2-40B4-BE49-F238E27FC236}">
                <a16:creationId xmlns:a16="http://schemas.microsoft.com/office/drawing/2014/main" id="{9BB5CB04-6907-475A-AB75-C55719FCAE6A}"/>
              </a:ext>
            </a:extLst>
          </p:cNvPr>
          <p:cNvSpPr txBox="1"/>
          <p:nvPr/>
        </p:nvSpPr>
        <p:spPr>
          <a:xfrm>
            <a:off x="1435100" y="279400"/>
            <a:ext cx="3776996" cy="523220"/>
          </a:xfrm>
          <a:prstGeom prst="rect">
            <a:avLst/>
          </a:prstGeom>
          <a:noFill/>
        </p:spPr>
        <p:txBody>
          <a:bodyPr wrap="none" rtlCol="0">
            <a:spAutoFit/>
          </a:bodyPr>
          <a:lstStyle/>
          <a:p>
            <a:r>
              <a:rPr lang="zh-CN" altLang="en-US" sz="2800" b="1" spc="300" dirty="0">
                <a:latin typeface="宋体" panose="02010600030101010101" pitchFamily="2" charset="-122"/>
              </a:rPr>
              <a:t>吸收光谱与发射光谱</a:t>
            </a:r>
            <a:endParaRPr lang="zh-CN" altLang="en-US" sz="2800" b="1" spc="300" dirty="0">
              <a:latin typeface="宋体" panose="02010600030101010101" pitchFamily="2" charset="-122"/>
              <a:ea typeface="宋体" panose="02010600030101010101" pitchFamily="2" charset="-122"/>
            </a:endParaRPr>
          </a:p>
        </p:txBody>
      </p:sp>
      <p:cxnSp>
        <p:nvCxnSpPr>
          <p:cNvPr id="35" name="直接连接符 34">
            <a:extLst>
              <a:ext uri="{FF2B5EF4-FFF2-40B4-BE49-F238E27FC236}">
                <a16:creationId xmlns:a16="http://schemas.microsoft.com/office/drawing/2014/main" id="{419E72C9-EA40-40C1-B6DD-3F6D0722515C}"/>
              </a:ext>
            </a:extLst>
          </p:cNvPr>
          <p:cNvCxnSpPr/>
          <p:nvPr/>
        </p:nvCxnSpPr>
        <p:spPr>
          <a:xfrm>
            <a:off x="3199299" y="468326"/>
            <a:ext cx="0" cy="208592"/>
          </a:xfrm>
          <a:prstGeom prst="line">
            <a:avLst/>
          </a:prstGeom>
          <a:noFill/>
          <a:ln w="19050" cap="flat" cmpd="sng" algn="ctr">
            <a:solidFill>
              <a:sysClr val="windowText" lastClr="000000"/>
            </a:solidFill>
            <a:prstDash val="solid"/>
          </a:ln>
          <a:effectLst/>
        </p:spPr>
      </p:cxnSp>
      <p:pic>
        <p:nvPicPr>
          <p:cNvPr id="70" name="图片 69">
            <a:extLst>
              <a:ext uri="{FF2B5EF4-FFF2-40B4-BE49-F238E27FC236}">
                <a16:creationId xmlns:a16="http://schemas.microsoft.com/office/drawing/2014/main" id="{71606517-45BB-4F86-9226-3C7E43752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225155"/>
            <a:ext cx="2058695" cy="1338152"/>
          </a:xfrm>
          <a:prstGeom prst="rect">
            <a:avLst/>
          </a:prstGeom>
        </p:spPr>
      </p:pic>
      <p:sp>
        <p:nvSpPr>
          <p:cNvPr id="26" name="Rectangle 31">
            <a:extLst>
              <a:ext uri="{FF2B5EF4-FFF2-40B4-BE49-F238E27FC236}">
                <a16:creationId xmlns:a16="http://schemas.microsoft.com/office/drawing/2014/main" id="{0F50484E-5FA1-4B94-B195-FAD614F6D5EE}"/>
              </a:ext>
            </a:extLst>
          </p:cNvPr>
          <p:cNvSpPr>
            <a:spLocks noChangeArrowheads="1"/>
          </p:cNvSpPr>
          <p:nvPr/>
        </p:nvSpPr>
        <p:spPr bwMode="auto">
          <a:xfrm>
            <a:off x="1130300" y="4546600"/>
            <a:ext cx="6477000" cy="863600"/>
          </a:xfrm>
          <a:prstGeom prst="rect">
            <a:avLst/>
          </a:prstGeom>
          <a:noFill/>
          <a:ln w="9525">
            <a:noFill/>
            <a:miter lim="800000"/>
            <a:headEnd/>
            <a:tailEnd/>
          </a:ln>
          <a:effectLst/>
        </p:spPr>
        <p:txBody>
          <a:bodyPr>
            <a:spAutoFit/>
          </a:bodyPr>
          <a:lstStyle/>
          <a:p>
            <a:pPr eaLnBrk="1" hangingPunct="1">
              <a:lnSpc>
                <a:spcPct val="90000"/>
              </a:lnSpc>
              <a:spcBef>
                <a:spcPct val="50000"/>
              </a:spcBef>
              <a:buClr>
                <a:schemeClr val="tx2"/>
              </a:buClr>
              <a:buSzPct val="75000"/>
              <a:buFont typeface="Wingdings" pitchFamily="2" charset="2"/>
              <a:buNone/>
              <a:defRPr/>
            </a:pPr>
            <a:r>
              <a:rPr kumimoji="1" lang="zh-CN" altLang="en-US" sz="2200">
                <a:effectLst>
                  <a:outerShdw blurRad="38100" dist="38100" dir="2700000" algn="tl">
                    <a:srgbClr val="C0C0C0"/>
                  </a:outerShdw>
                </a:effectLst>
                <a:latin typeface="+mn-ea"/>
              </a:rPr>
              <a:t>原子吸收/发射光谱法：原子外层电子能级跃迁</a:t>
            </a:r>
          </a:p>
          <a:p>
            <a:pPr eaLnBrk="1" hangingPunct="1">
              <a:lnSpc>
                <a:spcPct val="90000"/>
              </a:lnSpc>
              <a:spcBef>
                <a:spcPct val="50000"/>
              </a:spcBef>
              <a:buClr>
                <a:schemeClr val="tx2"/>
              </a:buClr>
              <a:buSzPct val="75000"/>
              <a:buFont typeface="Wingdings" pitchFamily="2" charset="2"/>
              <a:buNone/>
              <a:defRPr/>
            </a:pPr>
            <a:r>
              <a:rPr kumimoji="1" lang="zh-CN" altLang="en-US" sz="2200">
                <a:effectLst>
                  <a:outerShdw blurRad="38100" dist="38100" dir="2700000" algn="tl">
                    <a:srgbClr val="C0C0C0"/>
                  </a:outerShdw>
                </a:effectLst>
                <a:latin typeface="+mn-ea"/>
              </a:rPr>
              <a:t>分子吸收/发射光谱法：分子外层电子能级跃迁</a:t>
            </a:r>
          </a:p>
        </p:txBody>
      </p:sp>
      <p:sp>
        <p:nvSpPr>
          <p:cNvPr id="27" name="Rectangle 33">
            <a:extLst>
              <a:ext uri="{FF2B5EF4-FFF2-40B4-BE49-F238E27FC236}">
                <a16:creationId xmlns:a16="http://schemas.microsoft.com/office/drawing/2014/main" id="{9AC236C3-1FBC-4E79-9DF0-D8ED4AFEED47}"/>
              </a:ext>
            </a:extLst>
          </p:cNvPr>
          <p:cNvSpPr>
            <a:spLocks noChangeArrowheads="1"/>
          </p:cNvSpPr>
          <p:nvPr/>
        </p:nvSpPr>
        <p:spPr bwMode="auto">
          <a:xfrm>
            <a:off x="2357438" y="973138"/>
            <a:ext cx="806926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rIns="54000"/>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eaLnBrk="1" hangingPunct="1">
              <a:lnSpc>
                <a:spcPct val="125000"/>
              </a:lnSpc>
            </a:pPr>
            <a:r>
              <a:rPr kumimoji="1" lang="zh-CN" altLang="en-US" sz="2200" b="1">
                <a:latin typeface="+mn-ea"/>
                <a:ea typeface="+mn-ea"/>
              </a:rPr>
              <a:t>物质由激发态跃迁至基态而产生的原子或分子光谱。</a:t>
            </a:r>
          </a:p>
          <a:p>
            <a:pPr eaLnBrk="1" hangingPunct="1">
              <a:lnSpc>
                <a:spcPct val="125000"/>
              </a:lnSpc>
            </a:pPr>
            <a:r>
              <a:rPr kumimoji="1" lang="zh-CN" altLang="en-US" sz="2200" b="1">
                <a:latin typeface="+mn-ea"/>
                <a:ea typeface="+mn-ea"/>
              </a:rPr>
              <a:t>包括：原子发射光谱、原子或分子荧光光谱、分子磷光光谱等。</a:t>
            </a:r>
            <a:endParaRPr kumimoji="1" lang="zh-CN" altLang="en-US" sz="2200">
              <a:latin typeface="+mn-ea"/>
              <a:ea typeface="+mn-ea"/>
            </a:endParaRPr>
          </a:p>
        </p:txBody>
      </p:sp>
      <p:grpSp>
        <p:nvGrpSpPr>
          <p:cNvPr id="28" name="Group 36">
            <a:extLst>
              <a:ext uri="{FF2B5EF4-FFF2-40B4-BE49-F238E27FC236}">
                <a16:creationId xmlns:a16="http://schemas.microsoft.com/office/drawing/2014/main" id="{D9CDA91F-D4F5-4AA6-A9E2-5F76E71298F8}"/>
              </a:ext>
            </a:extLst>
          </p:cNvPr>
          <p:cNvGrpSpPr>
            <a:grpSpLocks/>
          </p:cNvGrpSpPr>
          <p:nvPr/>
        </p:nvGrpSpPr>
        <p:grpSpPr bwMode="auto">
          <a:xfrm>
            <a:off x="1271587" y="2794000"/>
            <a:ext cx="6945313" cy="1247775"/>
            <a:chOff x="672" y="1536"/>
            <a:chExt cx="4375" cy="786"/>
          </a:xfrm>
        </p:grpSpPr>
        <p:graphicFrame>
          <p:nvGraphicFramePr>
            <p:cNvPr id="29" name="Object 34">
              <a:extLst>
                <a:ext uri="{FF2B5EF4-FFF2-40B4-BE49-F238E27FC236}">
                  <a16:creationId xmlns:a16="http://schemas.microsoft.com/office/drawing/2014/main" id="{E7FF0E5C-05F5-4584-AE8F-819749E21570}"/>
                </a:ext>
              </a:extLst>
            </p:cNvPr>
            <p:cNvGraphicFramePr>
              <a:graphicFrameLocks noChangeAspect="1"/>
            </p:cNvGraphicFramePr>
            <p:nvPr/>
          </p:nvGraphicFramePr>
          <p:xfrm>
            <a:off x="672" y="1536"/>
            <a:ext cx="2779" cy="786"/>
          </p:xfrm>
          <a:graphic>
            <a:graphicData uri="http://schemas.openxmlformats.org/presentationml/2006/ole">
              <mc:AlternateContent xmlns:mc="http://schemas.openxmlformats.org/markup-compatibility/2006">
                <mc:Choice xmlns:v="urn:schemas-microsoft-com:vml" Requires="v">
                  <p:oleObj name="Equation" r:id="rId4" imgW="1809684" imgH="495328" progId="Equation.3">
                    <p:embed/>
                  </p:oleObj>
                </mc:Choice>
                <mc:Fallback>
                  <p:oleObj name="Equation" r:id="rId4" imgW="1809684" imgH="495328" progId="Equation.3">
                    <p:embed/>
                    <p:pic>
                      <p:nvPicPr>
                        <p:cNvPr id="10254" name="Object 34">
                          <a:extLst>
                            <a:ext uri="{FF2B5EF4-FFF2-40B4-BE49-F238E27FC236}">
                              <a16:creationId xmlns:a16="http://schemas.microsoft.com/office/drawing/2014/main" id="{A1103762-0D66-455C-A6F0-4BA14AD68F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1536"/>
                          <a:ext cx="2779" cy="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a:extLst>
                <a:ext uri="{FF2B5EF4-FFF2-40B4-BE49-F238E27FC236}">
                  <a16:creationId xmlns:a16="http://schemas.microsoft.com/office/drawing/2014/main" id="{042BF90A-AA38-43E8-804A-B7439671976F}"/>
                </a:ext>
              </a:extLst>
            </p:cNvPr>
            <p:cNvGraphicFramePr>
              <a:graphicFrameLocks noChangeAspect="1"/>
            </p:cNvGraphicFramePr>
            <p:nvPr/>
          </p:nvGraphicFramePr>
          <p:xfrm>
            <a:off x="3648" y="1680"/>
            <a:ext cx="1399" cy="322"/>
          </p:xfrm>
          <a:graphic>
            <a:graphicData uri="http://schemas.openxmlformats.org/presentationml/2006/ole">
              <mc:AlternateContent xmlns:mc="http://schemas.openxmlformats.org/markup-compatibility/2006">
                <mc:Choice xmlns:v="urn:schemas-microsoft-com:vml" Requires="v">
                  <p:oleObj r:id="rId6" imgW="924008" imgH="190573" progId="Equation.3">
                    <p:embed/>
                  </p:oleObj>
                </mc:Choice>
                <mc:Fallback>
                  <p:oleObj r:id="rId6" imgW="924008" imgH="190573" progId="Equation.3">
                    <p:embed/>
                    <p:pic>
                      <p:nvPicPr>
                        <p:cNvPr id="10255" name="Object 35">
                          <a:extLst>
                            <a:ext uri="{FF2B5EF4-FFF2-40B4-BE49-F238E27FC236}">
                              <a16:creationId xmlns:a16="http://schemas.microsoft.com/office/drawing/2014/main" id="{82EAEB58-17CC-421D-BED4-E31CE7850D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8" y="1680"/>
                          <a:ext cx="1399"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7" name="Rectangle 37">
            <a:extLst>
              <a:ext uri="{FF2B5EF4-FFF2-40B4-BE49-F238E27FC236}">
                <a16:creationId xmlns:a16="http://schemas.microsoft.com/office/drawing/2014/main" id="{D462A05F-10A2-4C22-AD2C-0F3B9706AD0B}"/>
              </a:ext>
            </a:extLst>
          </p:cNvPr>
          <p:cNvSpPr txBox="1">
            <a:spLocks noChangeArrowheads="1"/>
          </p:cNvSpPr>
          <p:nvPr/>
        </p:nvSpPr>
        <p:spPr>
          <a:xfrm>
            <a:off x="571500" y="1044575"/>
            <a:ext cx="1828800" cy="5334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200" b="1">
                <a:latin typeface="+mn-ea"/>
                <a:ea typeface="+mn-ea"/>
              </a:rPr>
              <a:t>2、发射光谱：</a:t>
            </a:r>
            <a:endParaRPr lang="zh-CN" altLang="en-US" sz="2200">
              <a:latin typeface="+mn-ea"/>
              <a:ea typeface="+mn-ea"/>
            </a:endParaRPr>
          </a:p>
        </p:txBody>
      </p:sp>
      <p:grpSp>
        <p:nvGrpSpPr>
          <p:cNvPr id="39" name="组合 38">
            <a:extLst>
              <a:ext uri="{FF2B5EF4-FFF2-40B4-BE49-F238E27FC236}">
                <a16:creationId xmlns:a16="http://schemas.microsoft.com/office/drawing/2014/main" id="{55E9E8AD-B49B-4980-ACCD-8B0E60370521}"/>
              </a:ext>
            </a:extLst>
          </p:cNvPr>
          <p:cNvGrpSpPr/>
          <p:nvPr/>
        </p:nvGrpSpPr>
        <p:grpSpPr>
          <a:xfrm>
            <a:off x="5749981" y="6166971"/>
            <a:ext cx="1443569" cy="360829"/>
            <a:chOff x="414611" y="6477345"/>
            <a:chExt cx="1609033" cy="380655"/>
          </a:xfrm>
        </p:grpSpPr>
        <p:pic>
          <p:nvPicPr>
            <p:cNvPr id="40" name="图片 39">
              <a:extLst>
                <a:ext uri="{FF2B5EF4-FFF2-40B4-BE49-F238E27FC236}">
                  <a16:creationId xmlns:a16="http://schemas.microsoft.com/office/drawing/2014/main" id="{47DC21F9-9E4A-42BC-AC92-3F2406A5B92D}"/>
                </a:ext>
              </a:extLst>
            </p:cNvPr>
            <p:cNvPicPr>
              <a:picLocks noChangeAspect="1"/>
            </p:cNvPicPr>
            <p:nvPr/>
          </p:nvPicPr>
          <p:blipFill rotWithShape="1">
            <a:blip r:embed="rId8" cstate="print">
              <a:biLevel thresh="25000"/>
            </a:blip>
            <a:srcRect l="1" t="6582" r="-25334" b="26979"/>
            <a:stretch/>
          </p:blipFill>
          <p:spPr>
            <a:xfrm>
              <a:off x="414611" y="6477345"/>
              <a:ext cx="724874" cy="380655"/>
            </a:xfrm>
            <a:prstGeom prst="rect">
              <a:avLst/>
            </a:prstGeom>
          </p:spPr>
        </p:pic>
        <p:pic>
          <p:nvPicPr>
            <p:cNvPr id="41" name="图片 40">
              <a:extLst>
                <a:ext uri="{FF2B5EF4-FFF2-40B4-BE49-F238E27FC236}">
                  <a16:creationId xmlns:a16="http://schemas.microsoft.com/office/drawing/2014/main" id="{CE10BEAD-7DC2-4388-999D-4E28554FA461}"/>
                </a:ext>
              </a:extLst>
            </p:cNvPr>
            <p:cNvPicPr>
              <a:picLocks noChangeAspect="1"/>
            </p:cNvPicPr>
            <p:nvPr/>
          </p:nvPicPr>
          <p:blipFill rotWithShape="1">
            <a:blip r:embed="rId9" cstate="print">
              <a:biLevel thresh="25000"/>
              <a:extLst>
                <a:ext uri="{28A0092B-C50C-407E-A947-70E740481C1C}">
                  <a14:useLocalDpi xmlns:a14="http://schemas.microsoft.com/office/drawing/2010/main" val="0"/>
                </a:ext>
              </a:extLst>
            </a:blip>
            <a:srcRect l="32814" t="12432" r="55484" b="78542"/>
            <a:stretch/>
          </p:blipFill>
          <p:spPr>
            <a:xfrm rot="1259126">
              <a:off x="867397" y="6515828"/>
              <a:ext cx="402920" cy="310802"/>
            </a:xfrm>
            <a:prstGeom prst="rect">
              <a:avLst/>
            </a:prstGeom>
          </p:spPr>
        </p:pic>
        <p:pic>
          <p:nvPicPr>
            <p:cNvPr id="42" name="图片 41">
              <a:extLst>
                <a:ext uri="{FF2B5EF4-FFF2-40B4-BE49-F238E27FC236}">
                  <a16:creationId xmlns:a16="http://schemas.microsoft.com/office/drawing/2014/main" id="{DFF1FE34-E79A-4784-9682-8C17254E5A04}"/>
                </a:ext>
              </a:extLst>
            </p:cNvPr>
            <p:cNvPicPr>
              <a:picLocks noChangeAspect="1"/>
            </p:cNvPicPr>
            <p:nvPr/>
          </p:nvPicPr>
          <p:blipFill rotWithShape="1">
            <a:blip r:embed="rId10" cstate="print"/>
            <a:srcRect t="-1" b="16526"/>
            <a:stretch/>
          </p:blipFill>
          <p:spPr>
            <a:xfrm rot="589386">
              <a:off x="1256498" y="6481317"/>
              <a:ext cx="388026" cy="326437"/>
            </a:xfrm>
            <a:prstGeom prst="rect">
              <a:avLst/>
            </a:prstGeom>
          </p:spPr>
        </p:pic>
        <p:pic>
          <p:nvPicPr>
            <p:cNvPr id="43" name="图片 42">
              <a:extLst>
                <a:ext uri="{FF2B5EF4-FFF2-40B4-BE49-F238E27FC236}">
                  <a16:creationId xmlns:a16="http://schemas.microsoft.com/office/drawing/2014/main" id="{3362B312-9F56-4AA8-B243-FE13A9DDF9F1}"/>
                </a:ext>
              </a:extLst>
            </p:cNvPr>
            <p:cNvPicPr>
              <a:picLocks noChangeAspect="1"/>
            </p:cNvPicPr>
            <p:nvPr/>
          </p:nvPicPr>
          <p:blipFill rotWithShape="1">
            <a:blip r:embed="rId11" cstate="print"/>
            <a:srcRect t="18211" b="8984"/>
            <a:stretch/>
          </p:blipFill>
          <p:spPr>
            <a:xfrm>
              <a:off x="1554468" y="6496881"/>
              <a:ext cx="469176" cy="341581"/>
            </a:xfrm>
            <a:prstGeom prst="rect">
              <a:avLst/>
            </a:prstGeom>
          </p:spPr>
        </p:pic>
      </p:grpSp>
      <p:grpSp>
        <p:nvGrpSpPr>
          <p:cNvPr id="44" name="组合 43">
            <a:extLst>
              <a:ext uri="{FF2B5EF4-FFF2-40B4-BE49-F238E27FC236}">
                <a16:creationId xmlns:a16="http://schemas.microsoft.com/office/drawing/2014/main" id="{AC49A8DD-06B6-4FD1-9932-BA4A77221F5E}"/>
              </a:ext>
            </a:extLst>
          </p:cNvPr>
          <p:cNvGrpSpPr/>
          <p:nvPr/>
        </p:nvGrpSpPr>
        <p:grpSpPr>
          <a:xfrm>
            <a:off x="7026503" y="5864580"/>
            <a:ext cx="4530497" cy="680841"/>
            <a:chOff x="7026503" y="5864580"/>
            <a:chExt cx="4530497" cy="680841"/>
          </a:xfrm>
        </p:grpSpPr>
        <p:sp>
          <p:nvSpPr>
            <p:cNvPr id="45" name="TextBox 11">
              <a:extLst>
                <a:ext uri="{FF2B5EF4-FFF2-40B4-BE49-F238E27FC236}">
                  <a16:creationId xmlns:a16="http://schemas.microsoft.com/office/drawing/2014/main" id="{062A01C5-2390-49C9-8CE3-13F9D9B81487}"/>
                </a:ext>
              </a:extLst>
            </p:cNvPr>
            <p:cNvSpPr txBox="1"/>
            <p:nvPr/>
          </p:nvSpPr>
          <p:spPr>
            <a:xfrm>
              <a:off x="7026503" y="5864580"/>
              <a:ext cx="4474868" cy="587020"/>
            </a:xfrm>
            <a:prstGeom prst="rect">
              <a:avLst/>
            </a:prstGeom>
          </p:spPr>
          <p:txBody>
            <a:bodyPr wrap="square" lIns="0" tIns="0" rIns="63500" rtlCol="0" anchor="t">
              <a:spAutoFit/>
            </a:bodyPr>
            <a:lstStyle/>
            <a:p>
              <a:pPr algn="dist" latinLnBrk="1">
                <a:lnSpc>
                  <a:spcPct val="120000"/>
                </a:lnSpc>
              </a:pPr>
              <a:r>
                <a:rPr lang="en-US" altLang="zh-CN" sz="3200" b="1" dirty="0">
                  <a:solidFill>
                    <a:schemeClr val="accent3">
                      <a:lumMod val="75000"/>
                    </a:schemeClr>
                  </a:solidFill>
                  <a:latin typeface="微软雅黑" panose="020B0503020204020204" charset="-122"/>
                  <a:ea typeface="微软雅黑" panose="020B0503020204020204" charset="-122"/>
                </a:rPr>
                <a:t>  </a:t>
              </a:r>
              <a:r>
                <a:rPr lang="zh-CN" altLang="en-US" sz="1200" dirty="0">
                  <a:solidFill>
                    <a:srgbClr val="00B0F0"/>
                  </a:solidFill>
                  <a:latin typeface="微软雅黑" panose="020B0503020204020204" charset="-122"/>
                  <a:ea typeface="微软雅黑" panose="020B0503020204020204" charset="-122"/>
                </a:rPr>
                <a:t>物理学国家级实验教学示范中心</a:t>
              </a:r>
            </a:p>
          </p:txBody>
        </p:sp>
        <p:sp>
          <p:nvSpPr>
            <p:cNvPr id="46" name="矩形 45">
              <a:extLst>
                <a:ext uri="{FF2B5EF4-FFF2-40B4-BE49-F238E27FC236}">
                  <a16:creationId xmlns:a16="http://schemas.microsoft.com/office/drawing/2014/main" id="{EB4A6D13-5FE4-4C56-A962-DF6285D9E4F3}"/>
                </a:ext>
              </a:extLst>
            </p:cNvPr>
            <p:cNvSpPr/>
            <p:nvPr/>
          </p:nvSpPr>
          <p:spPr>
            <a:xfrm>
              <a:off x="7175745" y="6299200"/>
              <a:ext cx="4381255" cy="246221"/>
            </a:xfrm>
            <a:prstGeom prst="rect">
              <a:avLst/>
            </a:prstGeom>
          </p:spPr>
          <p:txBody>
            <a:bodyPr wrap="square">
              <a:spAutoFit/>
            </a:bodyPr>
            <a:lstStyle/>
            <a:p>
              <a:pPr algn="dist"/>
              <a:r>
                <a:rPr lang="en-US" altLang="zh-CN" sz="1000" dirty="0">
                  <a:solidFill>
                    <a:srgbClr val="00B050"/>
                  </a:solidFill>
                  <a:latin typeface="Times New Roman" panose="02020603050405020304" pitchFamily="18" charset="0"/>
                </a:rPr>
                <a:t>National Demonstration Center for Experimental Physics Education</a:t>
              </a:r>
              <a:endParaRPr lang="zh-CN" altLang="en-US" sz="1000" dirty="0">
                <a:solidFill>
                  <a:srgbClr val="00B050"/>
                </a:solidFill>
              </a:endParaRPr>
            </a:p>
          </p:txBody>
        </p:sp>
      </p:grpSp>
    </p:spTree>
    <p:extLst>
      <p:ext uri="{BB962C8B-B14F-4D97-AF65-F5344CB8AC3E}">
        <p14:creationId xmlns:p14="http://schemas.microsoft.com/office/powerpoint/2010/main" val="167422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strips(downRight)">
                                      <p:cBhvr>
                                        <p:cTn id="17" dur="500"/>
                                        <p:tgtEl>
                                          <p:spTgt spid="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6">
                                            <p:txEl>
                                              <p:pRg st="1" end="1"/>
                                            </p:txEl>
                                          </p:spTgt>
                                        </p:tgtEl>
                                        <p:attrNameLst>
                                          <p:attrName>style.visibility</p:attrName>
                                        </p:attrNameLst>
                                      </p:cBhvr>
                                      <p:to>
                                        <p:strVal val="visible"/>
                                      </p:to>
                                    </p:set>
                                    <p:animEffect transition="in" filter="strips(downRight)">
                                      <p:cBhvr>
                                        <p:cTn id="2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utoUpdateAnimBg="0"/>
      <p:bldP spid="2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D909308-C93E-4535-A062-D6ED33400206}"/>
              </a:ext>
            </a:extLst>
          </p:cNvPr>
          <p:cNvSpPr txBox="1"/>
          <p:nvPr/>
        </p:nvSpPr>
        <p:spPr>
          <a:xfrm>
            <a:off x="0" y="6146800"/>
            <a:ext cx="11557000" cy="461665"/>
          </a:xfrm>
          <a:prstGeom prst="rect">
            <a:avLst/>
          </a:prstGeom>
          <a:solidFill>
            <a:schemeClr val="accent5">
              <a:lumMod val="75000"/>
            </a:schemeClr>
          </a:solidFill>
          <a:ln>
            <a:noFill/>
          </a:ln>
        </p:spPr>
        <p:txBody>
          <a:bodyPr wrap="square" rtlCol="0">
            <a:spAutoFit/>
          </a:bodyPr>
          <a:lstStyle/>
          <a:p>
            <a:endParaRPr lang="zh-CN" altLang="en-US" sz="2400" dirty="0"/>
          </a:p>
        </p:txBody>
      </p:sp>
      <p:cxnSp>
        <p:nvCxnSpPr>
          <p:cNvPr id="31" name="直接连接符 30">
            <a:extLst>
              <a:ext uri="{FF2B5EF4-FFF2-40B4-BE49-F238E27FC236}">
                <a16:creationId xmlns:a16="http://schemas.microsoft.com/office/drawing/2014/main" id="{787F3103-1E98-4282-A17C-C20B34E47D2E}"/>
              </a:ext>
            </a:extLst>
          </p:cNvPr>
          <p:cNvCxnSpPr>
            <a:cxnSpLocks/>
          </p:cNvCxnSpPr>
          <p:nvPr/>
        </p:nvCxnSpPr>
        <p:spPr>
          <a:xfrm>
            <a:off x="1677870" y="889000"/>
            <a:ext cx="8915400" cy="0"/>
          </a:xfrm>
          <a:prstGeom prst="line">
            <a:avLst/>
          </a:prstGeom>
          <a:noFill/>
          <a:ln w="12700" cap="flat" cmpd="sng" algn="ctr">
            <a:solidFill>
              <a:sysClr val="windowText" lastClr="000000"/>
            </a:solidFill>
            <a:prstDash val="dash"/>
          </a:ln>
          <a:effectLst/>
        </p:spPr>
      </p:cxnSp>
      <p:sp>
        <p:nvSpPr>
          <p:cNvPr id="33" name="TextBox 34">
            <a:extLst>
              <a:ext uri="{FF2B5EF4-FFF2-40B4-BE49-F238E27FC236}">
                <a16:creationId xmlns:a16="http://schemas.microsoft.com/office/drawing/2014/main" id="{9BB5CB04-6907-475A-AB75-C55719FCAE6A}"/>
              </a:ext>
            </a:extLst>
          </p:cNvPr>
          <p:cNvSpPr txBox="1"/>
          <p:nvPr/>
        </p:nvSpPr>
        <p:spPr>
          <a:xfrm>
            <a:off x="1677870" y="270504"/>
            <a:ext cx="3657600" cy="523220"/>
          </a:xfrm>
          <a:prstGeom prst="rect">
            <a:avLst/>
          </a:prstGeom>
          <a:noFill/>
        </p:spPr>
        <p:txBody>
          <a:bodyPr wrap="square" rtlCol="0">
            <a:spAutoFit/>
          </a:bodyPr>
          <a:lstStyle/>
          <a:p>
            <a:r>
              <a:rPr lang="zh-CN" altLang="en-US" sz="2800" b="1" spc="300" dirty="0">
                <a:latin typeface="宋体" panose="02010600030101010101" pitchFamily="2" charset="-122"/>
              </a:rPr>
              <a:t>分子轨道</a:t>
            </a:r>
            <a:endParaRPr lang="zh-CN" altLang="en-US" sz="2800" b="1" spc="300" dirty="0">
              <a:latin typeface="宋体" panose="02010600030101010101" pitchFamily="2" charset="-122"/>
              <a:ea typeface="宋体" panose="02010600030101010101" pitchFamily="2" charset="-122"/>
            </a:endParaRPr>
          </a:p>
        </p:txBody>
      </p:sp>
      <p:pic>
        <p:nvPicPr>
          <p:cNvPr id="70" name="图片 69">
            <a:extLst>
              <a:ext uri="{FF2B5EF4-FFF2-40B4-BE49-F238E27FC236}">
                <a16:creationId xmlns:a16="http://schemas.microsoft.com/office/drawing/2014/main" id="{71606517-45BB-4F86-9226-3C7E43752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225155"/>
            <a:ext cx="2058695" cy="1338152"/>
          </a:xfrm>
          <a:prstGeom prst="rect">
            <a:avLst/>
          </a:prstGeom>
        </p:spPr>
      </p:pic>
      <p:sp>
        <p:nvSpPr>
          <p:cNvPr id="22" name="Text Box 159">
            <a:extLst>
              <a:ext uri="{FF2B5EF4-FFF2-40B4-BE49-F238E27FC236}">
                <a16:creationId xmlns:a16="http://schemas.microsoft.com/office/drawing/2014/main" id="{B228C6DB-D85C-4919-836F-99062316596E}"/>
              </a:ext>
            </a:extLst>
          </p:cNvPr>
          <p:cNvSpPr txBox="1">
            <a:spLocks noChangeArrowheads="1"/>
          </p:cNvSpPr>
          <p:nvPr/>
        </p:nvSpPr>
        <p:spPr bwMode="auto">
          <a:xfrm>
            <a:off x="712788" y="900113"/>
            <a:ext cx="8531225" cy="1682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defRPr/>
            </a:pPr>
            <a:r>
              <a:rPr lang="zh-CN" altLang="en-US" sz="2400" b="1" dirty="0">
                <a:latin typeface="+mn-ea"/>
                <a:ea typeface="+mn-ea"/>
              </a:rPr>
              <a:t>    原子和分子中电子的运动状态用“轨道”来描述，表示电子运动的概率分布。原子中电子的运动轨道是</a:t>
            </a:r>
            <a:r>
              <a:rPr lang="zh-CN" altLang="en-US" sz="2400" b="1" dirty="0">
                <a:solidFill>
                  <a:srgbClr val="0000FF"/>
                </a:solidFill>
                <a:latin typeface="+mn-ea"/>
                <a:ea typeface="+mn-ea"/>
              </a:rPr>
              <a:t>原子轨道</a:t>
            </a:r>
            <a:r>
              <a:rPr lang="zh-CN" altLang="en-US" sz="2400" b="1" dirty="0">
                <a:latin typeface="+mn-ea"/>
                <a:ea typeface="+mn-ea"/>
              </a:rPr>
              <a:t>，相对应的分子中电子的运动轨道是</a:t>
            </a:r>
            <a:r>
              <a:rPr lang="zh-CN" altLang="en-US" sz="2400" b="1" dirty="0">
                <a:solidFill>
                  <a:srgbClr val="0000FF"/>
                </a:solidFill>
                <a:latin typeface="+mn-ea"/>
                <a:ea typeface="+mn-ea"/>
              </a:rPr>
              <a:t>分子轨道</a:t>
            </a:r>
            <a:endParaRPr lang="zh-CN" altLang="en-US" sz="2400" dirty="0">
              <a:solidFill>
                <a:srgbClr val="0000FF"/>
              </a:solidFill>
            </a:endParaRPr>
          </a:p>
        </p:txBody>
      </p:sp>
      <p:grpSp>
        <p:nvGrpSpPr>
          <p:cNvPr id="6" name="组合 5">
            <a:extLst>
              <a:ext uri="{FF2B5EF4-FFF2-40B4-BE49-F238E27FC236}">
                <a16:creationId xmlns:a16="http://schemas.microsoft.com/office/drawing/2014/main" id="{8DAA1BA0-3EF2-4974-8BED-24A304D0C35B}"/>
              </a:ext>
            </a:extLst>
          </p:cNvPr>
          <p:cNvGrpSpPr/>
          <p:nvPr/>
        </p:nvGrpSpPr>
        <p:grpSpPr>
          <a:xfrm>
            <a:off x="749300" y="3072828"/>
            <a:ext cx="5472113" cy="1267076"/>
            <a:chOff x="2419349" y="3072828"/>
            <a:chExt cx="5472113" cy="1267076"/>
          </a:xfrm>
        </p:grpSpPr>
        <p:sp>
          <p:nvSpPr>
            <p:cNvPr id="24" name="Line 168">
              <a:extLst>
                <a:ext uri="{FF2B5EF4-FFF2-40B4-BE49-F238E27FC236}">
                  <a16:creationId xmlns:a16="http://schemas.microsoft.com/office/drawing/2014/main" id="{2232CF90-7CAE-4CFD-9BC8-856EA47A68D3}"/>
                </a:ext>
              </a:extLst>
            </p:cNvPr>
            <p:cNvSpPr>
              <a:spLocks noChangeShapeType="1"/>
            </p:cNvSpPr>
            <p:nvPr/>
          </p:nvSpPr>
          <p:spPr bwMode="auto">
            <a:xfrm>
              <a:off x="2814638" y="3715047"/>
              <a:ext cx="4681537" cy="0"/>
            </a:xfrm>
            <a:prstGeom prst="line">
              <a:avLst/>
            </a:prstGeom>
            <a:noFill/>
            <a:ln w="38100">
              <a:solidFill>
                <a:srgbClr val="00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50000"/>
                </a:lnSpc>
              </a:pPr>
              <a:endParaRPr lang="zh-CN" altLang="en-US" sz="2400">
                <a:latin typeface="+mn-ea"/>
              </a:endParaRPr>
            </a:p>
          </p:txBody>
        </p:sp>
        <p:sp>
          <p:nvSpPr>
            <p:cNvPr id="25" name="Text Box 169">
              <a:extLst>
                <a:ext uri="{FF2B5EF4-FFF2-40B4-BE49-F238E27FC236}">
                  <a16:creationId xmlns:a16="http://schemas.microsoft.com/office/drawing/2014/main" id="{94AAC310-5F92-4D0F-A4B4-250D31632C15}"/>
                </a:ext>
              </a:extLst>
            </p:cNvPr>
            <p:cNvSpPr txBox="1">
              <a:spLocks noChangeArrowheads="1"/>
            </p:cNvSpPr>
            <p:nvPr/>
          </p:nvSpPr>
          <p:spPr bwMode="auto">
            <a:xfrm>
              <a:off x="3124200" y="3780135"/>
              <a:ext cx="4464050" cy="559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buFontTx/>
                <a:buNone/>
              </a:pPr>
              <a:r>
                <a:rPr lang="en-US" altLang="zh-CN" sz="2400" b="1">
                  <a:latin typeface="+mn-ea"/>
                  <a:ea typeface="+mn-ea"/>
                </a:rPr>
                <a:t>   </a:t>
              </a:r>
              <a:r>
                <a:rPr lang="zh-CN" altLang="en-US" sz="2400" b="1">
                  <a:solidFill>
                    <a:srgbClr val="0000FF"/>
                  </a:solidFill>
                  <a:latin typeface="+mn-ea"/>
                  <a:ea typeface="+mn-ea"/>
                </a:rPr>
                <a:t>能级由高至低</a:t>
              </a:r>
            </a:p>
          </p:txBody>
        </p:sp>
        <p:sp>
          <p:nvSpPr>
            <p:cNvPr id="30" name="Text Box 171">
              <a:extLst>
                <a:ext uri="{FF2B5EF4-FFF2-40B4-BE49-F238E27FC236}">
                  <a16:creationId xmlns:a16="http://schemas.microsoft.com/office/drawing/2014/main" id="{F4AE7057-C6CB-4D46-BC61-2D689F675EF0}"/>
                </a:ext>
              </a:extLst>
            </p:cNvPr>
            <p:cNvSpPr txBox="1">
              <a:spLocks noChangeArrowheads="1"/>
            </p:cNvSpPr>
            <p:nvPr/>
          </p:nvSpPr>
          <p:spPr bwMode="auto">
            <a:xfrm>
              <a:off x="2419349" y="3072828"/>
              <a:ext cx="5472113" cy="111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buFontTx/>
                <a:buNone/>
              </a:pPr>
              <a:r>
                <a:rPr lang="en-US" altLang="zh-CN" sz="2400" b="1" i="1" dirty="0">
                  <a:solidFill>
                    <a:srgbClr val="0000FF"/>
                  </a:solidFill>
                  <a:latin typeface="+mn-ea"/>
                  <a:ea typeface="+mn-ea"/>
                </a:rPr>
                <a:t>        σ</a:t>
              </a:r>
              <a:r>
                <a:rPr lang="en-US" altLang="zh-CN" sz="2400" b="1" dirty="0">
                  <a:solidFill>
                    <a:srgbClr val="0000FF"/>
                  </a:solidFill>
                  <a:latin typeface="+mn-ea"/>
                  <a:ea typeface="+mn-ea"/>
                </a:rPr>
                <a:t>*,    </a:t>
              </a:r>
              <a:r>
                <a:rPr lang="en-US" altLang="zh-CN" sz="2400" dirty="0">
                  <a:solidFill>
                    <a:srgbClr val="0000FF"/>
                  </a:solidFill>
                  <a:latin typeface="+mn-ea"/>
                  <a:ea typeface="+mn-ea"/>
                </a:rPr>
                <a:t>π*</a:t>
              </a:r>
              <a:r>
                <a:rPr lang="zh-CN" altLang="en-US" sz="2400" b="1" dirty="0">
                  <a:solidFill>
                    <a:srgbClr val="0000FF"/>
                  </a:solidFill>
                  <a:latin typeface="+mn-ea"/>
                  <a:ea typeface="+mn-ea"/>
                </a:rPr>
                <a:t>， </a:t>
              </a:r>
              <a:r>
                <a:rPr lang="en-US" altLang="zh-CN" sz="2400" dirty="0">
                  <a:solidFill>
                    <a:srgbClr val="0000FF"/>
                  </a:solidFill>
                  <a:latin typeface="+mn-ea"/>
                  <a:ea typeface="+mn-ea"/>
                </a:rPr>
                <a:t>n</a:t>
              </a:r>
              <a:r>
                <a:rPr lang="zh-CN" altLang="en-US" sz="2400" dirty="0">
                  <a:solidFill>
                    <a:srgbClr val="0000FF"/>
                  </a:solidFill>
                  <a:latin typeface="+mn-ea"/>
                  <a:ea typeface="+mn-ea"/>
                </a:rPr>
                <a:t>（</a:t>
              </a:r>
              <a:r>
                <a:rPr lang="en-US" altLang="zh-CN" sz="2400" dirty="0">
                  <a:solidFill>
                    <a:srgbClr val="0000FF"/>
                  </a:solidFill>
                  <a:latin typeface="+mn-ea"/>
                  <a:ea typeface="+mn-ea"/>
                </a:rPr>
                <a:t>p),  </a:t>
              </a:r>
              <a:r>
                <a:rPr lang="en-US" altLang="zh-CN" sz="2400" dirty="0">
                  <a:latin typeface="+mn-ea"/>
                  <a:ea typeface="+mn-ea"/>
                </a:rPr>
                <a:t> </a:t>
              </a:r>
              <a:r>
                <a:rPr lang="en-US" altLang="zh-CN" sz="2400" dirty="0">
                  <a:solidFill>
                    <a:srgbClr val="0000FF"/>
                  </a:solidFill>
                  <a:latin typeface="+mn-ea"/>
                  <a:ea typeface="+mn-ea"/>
                </a:rPr>
                <a:t>π</a:t>
              </a:r>
              <a:r>
                <a:rPr lang="zh-CN" altLang="en-US" sz="2400" dirty="0">
                  <a:solidFill>
                    <a:srgbClr val="0000FF"/>
                  </a:solidFill>
                  <a:latin typeface="+mn-ea"/>
                  <a:ea typeface="+mn-ea"/>
                </a:rPr>
                <a:t>， </a:t>
              </a:r>
              <a:r>
                <a:rPr lang="en-US" altLang="zh-CN" sz="2400" b="1" i="1" dirty="0">
                  <a:solidFill>
                    <a:srgbClr val="0000FF"/>
                  </a:solidFill>
                  <a:latin typeface="+mn-ea"/>
                  <a:ea typeface="+mn-ea"/>
                </a:rPr>
                <a:t>σ</a:t>
              </a:r>
              <a:endParaRPr lang="en-US" altLang="zh-CN" sz="2400" dirty="0">
                <a:latin typeface="+mn-ea"/>
                <a:ea typeface="+mn-ea"/>
              </a:endParaRPr>
            </a:p>
          </p:txBody>
        </p:sp>
      </p:grpSp>
      <p:pic>
        <p:nvPicPr>
          <p:cNvPr id="3" name="图片 2">
            <a:extLst>
              <a:ext uri="{FF2B5EF4-FFF2-40B4-BE49-F238E27FC236}">
                <a16:creationId xmlns:a16="http://schemas.microsoft.com/office/drawing/2014/main" id="{B7E9C0EE-D148-40D8-A044-9475020061B8}"/>
              </a:ext>
            </a:extLst>
          </p:cNvPr>
          <p:cNvPicPr>
            <a:picLocks noChangeAspect="1"/>
          </p:cNvPicPr>
          <p:nvPr/>
        </p:nvPicPr>
        <p:blipFill>
          <a:blip r:embed="rId4"/>
          <a:stretch>
            <a:fillRect/>
          </a:stretch>
        </p:blipFill>
        <p:spPr>
          <a:xfrm>
            <a:off x="5569867" y="2089758"/>
            <a:ext cx="5829300" cy="4610100"/>
          </a:xfrm>
          <a:prstGeom prst="rect">
            <a:avLst/>
          </a:prstGeom>
        </p:spPr>
      </p:pic>
      <p:grpSp>
        <p:nvGrpSpPr>
          <p:cNvPr id="34" name="组合 33">
            <a:extLst>
              <a:ext uri="{FF2B5EF4-FFF2-40B4-BE49-F238E27FC236}">
                <a16:creationId xmlns:a16="http://schemas.microsoft.com/office/drawing/2014/main" id="{5EC2BDFF-9476-4DA8-AB28-17501843C2D4}"/>
              </a:ext>
            </a:extLst>
          </p:cNvPr>
          <p:cNvGrpSpPr/>
          <p:nvPr/>
        </p:nvGrpSpPr>
        <p:grpSpPr>
          <a:xfrm>
            <a:off x="5749981" y="6166971"/>
            <a:ext cx="1443569" cy="360829"/>
            <a:chOff x="414611" y="6477345"/>
            <a:chExt cx="1609033" cy="380655"/>
          </a:xfrm>
        </p:grpSpPr>
        <p:pic>
          <p:nvPicPr>
            <p:cNvPr id="38" name="图片 37">
              <a:extLst>
                <a:ext uri="{FF2B5EF4-FFF2-40B4-BE49-F238E27FC236}">
                  <a16:creationId xmlns:a16="http://schemas.microsoft.com/office/drawing/2014/main" id="{4E442917-229D-495B-A9F1-7593DEACFEF7}"/>
                </a:ext>
              </a:extLst>
            </p:cNvPr>
            <p:cNvPicPr>
              <a:picLocks noChangeAspect="1"/>
            </p:cNvPicPr>
            <p:nvPr/>
          </p:nvPicPr>
          <p:blipFill rotWithShape="1">
            <a:blip r:embed="rId5" cstate="print">
              <a:biLevel thresh="25000"/>
            </a:blip>
            <a:srcRect l="1" t="6582" r="-25334" b="26979"/>
            <a:stretch/>
          </p:blipFill>
          <p:spPr>
            <a:xfrm>
              <a:off x="414611" y="6477345"/>
              <a:ext cx="724874" cy="380655"/>
            </a:xfrm>
            <a:prstGeom prst="rect">
              <a:avLst/>
            </a:prstGeom>
          </p:spPr>
        </p:pic>
        <p:pic>
          <p:nvPicPr>
            <p:cNvPr id="39" name="图片 38">
              <a:extLst>
                <a:ext uri="{FF2B5EF4-FFF2-40B4-BE49-F238E27FC236}">
                  <a16:creationId xmlns:a16="http://schemas.microsoft.com/office/drawing/2014/main" id="{EE854930-8E17-4756-9814-C4523EBE2FFD}"/>
                </a:ext>
              </a:extLst>
            </p:cNvPr>
            <p:cNvPicPr>
              <a:picLocks noChangeAspect="1"/>
            </p:cNvPicPr>
            <p:nvPr/>
          </p:nvPicPr>
          <p:blipFill rotWithShape="1">
            <a:blip r:embed="rId6" cstate="print">
              <a:biLevel thresh="25000"/>
              <a:extLst>
                <a:ext uri="{28A0092B-C50C-407E-A947-70E740481C1C}">
                  <a14:useLocalDpi xmlns:a14="http://schemas.microsoft.com/office/drawing/2010/main" val="0"/>
                </a:ext>
              </a:extLst>
            </a:blip>
            <a:srcRect l="32814" t="12432" r="55484" b="78542"/>
            <a:stretch/>
          </p:blipFill>
          <p:spPr>
            <a:xfrm rot="1259126">
              <a:off x="867397" y="6515828"/>
              <a:ext cx="402920" cy="310802"/>
            </a:xfrm>
            <a:prstGeom prst="rect">
              <a:avLst/>
            </a:prstGeom>
          </p:spPr>
        </p:pic>
        <p:pic>
          <p:nvPicPr>
            <p:cNvPr id="40" name="图片 39">
              <a:extLst>
                <a:ext uri="{FF2B5EF4-FFF2-40B4-BE49-F238E27FC236}">
                  <a16:creationId xmlns:a16="http://schemas.microsoft.com/office/drawing/2014/main" id="{28DDC546-12E7-4551-A9F8-44F0AAEAC94F}"/>
                </a:ext>
              </a:extLst>
            </p:cNvPr>
            <p:cNvPicPr>
              <a:picLocks noChangeAspect="1"/>
            </p:cNvPicPr>
            <p:nvPr/>
          </p:nvPicPr>
          <p:blipFill rotWithShape="1">
            <a:blip r:embed="rId7" cstate="print"/>
            <a:srcRect t="-1" b="16526"/>
            <a:stretch/>
          </p:blipFill>
          <p:spPr>
            <a:xfrm rot="589386">
              <a:off x="1256498" y="6481317"/>
              <a:ext cx="388026" cy="326437"/>
            </a:xfrm>
            <a:prstGeom prst="rect">
              <a:avLst/>
            </a:prstGeom>
          </p:spPr>
        </p:pic>
        <p:pic>
          <p:nvPicPr>
            <p:cNvPr id="41" name="图片 40">
              <a:extLst>
                <a:ext uri="{FF2B5EF4-FFF2-40B4-BE49-F238E27FC236}">
                  <a16:creationId xmlns:a16="http://schemas.microsoft.com/office/drawing/2014/main" id="{052F0A04-94D8-4B16-8B4A-F6949D03A494}"/>
                </a:ext>
              </a:extLst>
            </p:cNvPr>
            <p:cNvPicPr>
              <a:picLocks noChangeAspect="1"/>
            </p:cNvPicPr>
            <p:nvPr/>
          </p:nvPicPr>
          <p:blipFill rotWithShape="1">
            <a:blip r:embed="rId8" cstate="print"/>
            <a:srcRect t="18211" b="8984"/>
            <a:stretch/>
          </p:blipFill>
          <p:spPr>
            <a:xfrm>
              <a:off x="1554468" y="6496881"/>
              <a:ext cx="469176" cy="341581"/>
            </a:xfrm>
            <a:prstGeom prst="rect">
              <a:avLst/>
            </a:prstGeom>
          </p:spPr>
        </p:pic>
      </p:grpSp>
      <p:grpSp>
        <p:nvGrpSpPr>
          <p:cNvPr id="42" name="组合 41">
            <a:extLst>
              <a:ext uri="{FF2B5EF4-FFF2-40B4-BE49-F238E27FC236}">
                <a16:creationId xmlns:a16="http://schemas.microsoft.com/office/drawing/2014/main" id="{7C197023-E16B-4D5C-891D-249D4BC3AB09}"/>
              </a:ext>
            </a:extLst>
          </p:cNvPr>
          <p:cNvGrpSpPr/>
          <p:nvPr/>
        </p:nvGrpSpPr>
        <p:grpSpPr>
          <a:xfrm>
            <a:off x="7026503" y="5864580"/>
            <a:ext cx="4530497" cy="680841"/>
            <a:chOff x="7026503" y="5864580"/>
            <a:chExt cx="4530497" cy="680841"/>
          </a:xfrm>
        </p:grpSpPr>
        <p:sp>
          <p:nvSpPr>
            <p:cNvPr id="43" name="TextBox 11">
              <a:extLst>
                <a:ext uri="{FF2B5EF4-FFF2-40B4-BE49-F238E27FC236}">
                  <a16:creationId xmlns:a16="http://schemas.microsoft.com/office/drawing/2014/main" id="{29D64765-21A0-4542-9B7E-E1AD6D9B7765}"/>
                </a:ext>
              </a:extLst>
            </p:cNvPr>
            <p:cNvSpPr txBox="1"/>
            <p:nvPr/>
          </p:nvSpPr>
          <p:spPr>
            <a:xfrm>
              <a:off x="7026503" y="5864580"/>
              <a:ext cx="4474868" cy="587020"/>
            </a:xfrm>
            <a:prstGeom prst="rect">
              <a:avLst/>
            </a:prstGeom>
          </p:spPr>
          <p:txBody>
            <a:bodyPr wrap="square" lIns="0" tIns="0" rIns="63500" rtlCol="0" anchor="t">
              <a:spAutoFit/>
            </a:bodyPr>
            <a:lstStyle/>
            <a:p>
              <a:pPr algn="dist" latinLnBrk="1">
                <a:lnSpc>
                  <a:spcPct val="120000"/>
                </a:lnSpc>
              </a:pPr>
              <a:r>
                <a:rPr lang="en-US" altLang="zh-CN" sz="3200" b="1" dirty="0">
                  <a:solidFill>
                    <a:schemeClr val="accent3">
                      <a:lumMod val="75000"/>
                    </a:schemeClr>
                  </a:solidFill>
                  <a:latin typeface="微软雅黑" panose="020B0503020204020204" charset="-122"/>
                  <a:ea typeface="微软雅黑" panose="020B0503020204020204" charset="-122"/>
                </a:rPr>
                <a:t>  </a:t>
              </a:r>
              <a:r>
                <a:rPr lang="zh-CN" altLang="en-US" sz="1200" dirty="0">
                  <a:solidFill>
                    <a:srgbClr val="00B0F0"/>
                  </a:solidFill>
                  <a:latin typeface="微软雅黑" panose="020B0503020204020204" charset="-122"/>
                  <a:ea typeface="微软雅黑" panose="020B0503020204020204" charset="-122"/>
                </a:rPr>
                <a:t>物理学国家级实验教学示范中心</a:t>
              </a:r>
            </a:p>
          </p:txBody>
        </p:sp>
        <p:sp>
          <p:nvSpPr>
            <p:cNvPr id="44" name="矩形 43">
              <a:extLst>
                <a:ext uri="{FF2B5EF4-FFF2-40B4-BE49-F238E27FC236}">
                  <a16:creationId xmlns:a16="http://schemas.microsoft.com/office/drawing/2014/main" id="{BAE5A0A7-F6BD-4216-A3F1-CEB3D4A2CFD5}"/>
                </a:ext>
              </a:extLst>
            </p:cNvPr>
            <p:cNvSpPr/>
            <p:nvPr/>
          </p:nvSpPr>
          <p:spPr>
            <a:xfrm>
              <a:off x="7175745" y="6299200"/>
              <a:ext cx="4381255" cy="246221"/>
            </a:xfrm>
            <a:prstGeom prst="rect">
              <a:avLst/>
            </a:prstGeom>
          </p:spPr>
          <p:txBody>
            <a:bodyPr wrap="square">
              <a:spAutoFit/>
            </a:bodyPr>
            <a:lstStyle/>
            <a:p>
              <a:pPr algn="dist"/>
              <a:r>
                <a:rPr lang="en-US" altLang="zh-CN" sz="1000" dirty="0">
                  <a:solidFill>
                    <a:srgbClr val="00B050"/>
                  </a:solidFill>
                  <a:latin typeface="Times New Roman" panose="02020603050405020304" pitchFamily="18" charset="0"/>
                </a:rPr>
                <a:t>National Demonstration Center for Experimental Physics Education</a:t>
              </a:r>
              <a:endParaRPr lang="zh-CN" altLang="en-US" sz="1000" dirty="0">
                <a:solidFill>
                  <a:srgbClr val="00B050"/>
                </a:solidFill>
              </a:endParaRPr>
            </a:p>
          </p:txBody>
        </p:sp>
      </p:grpSp>
    </p:spTree>
    <p:extLst>
      <p:ext uri="{BB962C8B-B14F-4D97-AF65-F5344CB8AC3E}">
        <p14:creationId xmlns:p14="http://schemas.microsoft.com/office/powerpoint/2010/main" val="289635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87" y="2374031"/>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cstate="print"/>
          <a:stretch>
            <a:fillRect/>
          </a:stretch>
        </p:blipFill>
        <p:spPr>
          <a:xfrm>
            <a:off x="940997" y="2082983"/>
            <a:ext cx="3434547" cy="2341988"/>
          </a:xfrm>
          <a:prstGeom prst="rect">
            <a:avLst/>
          </a:prstGeom>
        </p:spPr>
      </p:pic>
      <p:sp>
        <p:nvSpPr>
          <p:cNvPr id="4" name="TextBox 3"/>
          <p:cNvSpPr txBox="1"/>
          <p:nvPr/>
        </p:nvSpPr>
        <p:spPr>
          <a:xfrm>
            <a:off x="1816100" y="2544903"/>
            <a:ext cx="1814590" cy="1277273"/>
          </a:xfrm>
          <a:prstGeom prst="rect">
            <a:avLst/>
          </a:prstGeom>
        </p:spPr>
        <p:txBody>
          <a:bodyPr lIns="0" tIns="0" rIns="63500" rtlCol="0" anchor="t">
            <a:spAutoFit/>
          </a:bodyPr>
          <a:lstStyle/>
          <a:p>
            <a:pPr algn="ctr" latinLnBrk="1"/>
            <a:r>
              <a:rPr lang="en-US" sz="8000" dirty="0">
                <a:solidFill>
                  <a:srgbClr val="FFFFFF"/>
                </a:solidFill>
                <a:latin typeface="微软雅黑" panose="020B0503020204020204" charset="-122"/>
                <a:ea typeface="微软雅黑" panose="020B0503020204020204" charset="-122"/>
              </a:rPr>
              <a:t>02</a:t>
            </a:r>
            <a:endParaRPr lang="en-US" sz="1100" dirty="0"/>
          </a:p>
        </p:txBody>
      </p:sp>
      <p:sp>
        <p:nvSpPr>
          <p:cNvPr id="5" name="TextBox 4"/>
          <p:cNvSpPr txBox="1"/>
          <p:nvPr/>
        </p:nvSpPr>
        <p:spPr>
          <a:xfrm>
            <a:off x="5921203" y="2825583"/>
            <a:ext cx="3434548" cy="784830"/>
          </a:xfrm>
          <a:prstGeom prst="rect">
            <a:avLst/>
          </a:prstGeom>
        </p:spPr>
        <p:txBody>
          <a:bodyPr wrap="square" lIns="0" tIns="0" rIns="63500" rtlCol="0" anchor="t">
            <a:spAutoFit/>
          </a:bodyPr>
          <a:lstStyle/>
          <a:p>
            <a:pPr algn="dist" latinLnBrk="1"/>
            <a:r>
              <a:rPr lang="zh-CN" altLang="en-US" sz="4800" b="1" dirty="0">
                <a:solidFill>
                  <a:schemeClr val="bg1"/>
                </a:solidFill>
                <a:latin typeface="Arial" panose="020B0604020202020204" pitchFamily="34" charset="0"/>
                <a:ea typeface="微软雅黑" panose="020B0503020204020204" charset="-122"/>
                <a:sym typeface="Arial" panose="020B0604020202020204" pitchFamily="34" charset="0"/>
              </a:rPr>
              <a:t>实验目的</a:t>
            </a:r>
            <a:endParaRPr lang="en-US" altLang="zh-CN" sz="48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172" y="5003800"/>
            <a:ext cx="1281649" cy="1281649"/>
          </a:xfrm>
          <a:prstGeom prst="rect">
            <a:avLst/>
          </a:prstGeom>
        </p:spPr>
      </p:pic>
      <p:grpSp>
        <p:nvGrpSpPr>
          <p:cNvPr id="8" name="组合 2">
            <a:extLst>
              <a:ext uri="{FF2B5EF4-FFF2-40B4-BE49-F238E27FC236}">
                <a16:creationId xmlns:a16="http://schemas.microsoft.com/office/drawing/2014/main" id="{AD1A22B8-F68C-4297-873A-CBC6FCAD2EA9}"/>
              </a:ext>
            </a:extLst>
          </p:cNvPr>
          <p:cNvGrpSpPr/>
          <p:nvPr/>
        </p:nvGrpSpPr>
        <p:grpSpPr bwMode="auto">
          <a:xfrm>
            <a:off x="3919926" y="2917965"/>
            <a:ext cx="7391400" cy="600075"/>
            <a:chOff x="0" y="0"/>
            <a:chExt cx="3580582" cy="158874"/>
          </a:xfrm>
        </p:grpSpPr>
        <p:grpSp>
          <p:nvGrpSpPr>
            <p:cNvPr id="9" name="组合 61">
              <a:extLst>
                <a:ext uri="{FF2B5EF4-FFF2-40B4-BE49-F238E27FC236}">
                  <a16:creationId xmlns:a16="http://schemas.microsoft.com/office/drawing/2014/main" id="{34A901E7-EE94-4CB4-9EE7-ACA2E4D6C4A3}"/>
                </a:ext>
              </a:extLst>
            </p:cNvPr>
            <p:cNvGrpSpPr/>
            <p:nvPr/>
          </p:nvGrpSpPr>
          <p:grpSpPr bwMode="auto">
            <a:xfrm>
              <a:off x="0" y="0"/>
              <a:ext cx="792088" cy="158874"/>
              <a:chOff x="0" y="0"/>
              <a:chExt cx="792088" cy="158874"/>
            </a:xfrm>
          </p:grpSpPr>
          <p:sp>
            <p:nvSpPr>
              <p:cNvPr id="14" name="直接连接符 70">
                <a:extLst>
                  <a:ext uri="{FF2B5EF4-FFF2-40B4-BE49-F238E27FC236}">
                    <a16:creationId xmlns:a16="http://schemas.microsoft.com/office/drawing/2014/main" id="{173EC3D6-6F4F-4DAF-B869-5A1D67377651}"/>
                  </a:ext>
                </a:extLst>
              </p:cNvPr>
              <p:cNvSpPr>
                <a:spLocks noChangeShapeType="1"/>
              </p:cNvSpPr>
              <p:nvPr/>
            </p:nvSpPr>
            <p:spPr bwMode="auto">
              <a:xfrm flipH="1">
                <a:off x="0" y="79437"/>
                <a:ext cx="792088"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5" name="直接连接符 71">
                <a:extLst>
                  <a:ext uri="{FF2B5EF4-FFF2-40B4-BE49-F238E27FC236}">
                    <a16:creationId xmlns:a16="http://schemas.microsoft.com/office/drawing/2014/main" id="{752BA2B9-098B-4D39-9F4C-65CA7A6D92A1}"/>
                  </a:ext>
                </a:extLst>
              </p:cNvPr>
              <p:cNvSpPr>
                <a:spLocks noChangeShapeType="1"/>
              </p:cNvSpPr>
              <p:nvPr/>
            </p:nvSpPr>
            <p:spPr bwMode="auto">
              <a:xfrm flipH="1">
                <a:off x="216024" y="0"/>
                <a:ext cx="57606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6" name="直接连接符 72">
                <a:extLst>
                  <a:ext uri="{FF2B5EF4-FFF2-40B4-BE49-F238E27FC236}">
                    <a16:creationId xmlns:a16="http://schemas.microsoft.com/office/drawing/2014/main" id="{CC037A5B-7A6A-4667-8F87-4081E1A3F06B}"/>
                  </a:ext>
                </a:extLst>
              </p:cNvPr>
              <p:cNvSpPr>
                <a:spLocks noChangeShapeType="1"/>
              </p:cNvSpPr>
              <p:nvPr/>
            </p:nvSpPr>
            <p:spPr bwMode="auto">
              <a:xfrm flipH="1">
                <a:off x="396044" y="158874"/>
                <a:ext cx="39604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0" name="组合 62">
              <a:extLst>
                <a:ext uri="{FF2B5EF4-FFF2-40B4-BE49-F238E27FC236}">
                  <a16:creationId xmlns:a16="http://schemas.microsoft.com/office/drawing/2014/main" id="{6314269A-498D-4BCE-A3CB-D124943705D7}"/>
                </a:ext>
              </a:extLst>
            </p:cNvPr>
            <p:cNvGrpSpPr/>
            <p:nvPr/>
          </p:nvGrpSpPr>
          <p:grpSpPr bwMode="auto">
            <a:xfrm rot="10800000">
              <a:off x="2788494" y="0"/>
              <a:ext cx="792088" cy="158874"/>
              <a:chOff x="0" y="0"/>
              <a:chExt cx="792088" cy="158874"/>
            </a:xfrm>
          </p:grpSpPr>
          <p:sp>
            <p:nvSpPr>
              <p:cNvPr id="11" name="直接连接符 67">
                <a:extLst>
                  <a:ext uri="{FF2B5EF4-FFF2-40B4-BE49-F238E27FC236}">
                    <a16:creationId xmlns:a16="http://schemas.microsoft.com/office/drawing/2014/main" id="{3FC557F7-F535-47FB-93D2-DF3761442FB2}"/>
                  </a:ext>
                </a:extLst>
              </p:cNvPr>
              <p:cNvSpPr>
                <a:spLocks noChangeShapeType="1"/>
              </p:cNvSpPr>
              <p:nvPr/>
            </p:nvSpPr>
            <p:spPr bwMode="auto">
              <a:xfrm flipH="1">
                <a:off x="0" y="79437"/>
                <a:ext cx="792088"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2" name="直接连接符 68">
                <a:extLst>
                  <a:ext uri="{FF2B5EF4-FFF2-40B4-BE49-F238E27FC236}">
                    <a16:creationId xmlns:a16="http://schemas.microsoft.com/office/drawing/2014/main" id="{0C415194-FDE6-4BCE-B484-565B43BA17DE}"/>
                  </a:ext>
                </a:extLst>
              </p:cNvPr>
              <p:cNvSpPr>
                <a:spLocks noChangeShapeType="1"/>
              </p:cNvSpPr>
              <p:nvPr/>
            </p:nvSpPr>
            <p:spPr bwMode="auto">
              <a:xfrm flipH="1">
                <a:off x="216024" y="0"/>
                <a:ext cx="57606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3" name="直接连接符 69">
                <a:extLst>
                  <a:ext uri="{FF2B5EF4-FFF2-40B4-BE49-F238E27FC236}">
                    <a16:creationId xmlns:a16="http://schemas.microsoft.com/office/drawing/2014/main" id="{98E70811-36CE-4C82-ADE5-3F03876AA5D1}"/>
                  </a:ext>
                </a:extLst>
              </p:cNvPr>
              <p:cNvSpPr>
                <a:spLocks noChangeShapeType="1"/>
              </p:cNvSpPr>
              <p:nvPr/>
            </p:nvSpPr>
            <p:spPr bwMode="auto">
              <a:xfrm flipH="1">
                <a:off x="396044" y="158874"/>
                <a:ext cx="396044" cy="1"/>
              </a:xfrm>
              <a:prstGeom prst="line">
                <a:avLst/>
              </a:prstGeom>
              <a:noFill/>
              <a:ln w="19050" cap="flat" cmpd="sng">
                <a:solidFill>
                  <a:srgbClr val="FFFF00"/>
                </a:solidFill>
                <a:bevel/>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grpSp>
      <p:pic>
        <p:nvPicPr>
          <p:cNvPr id="7" name="图片 6">
            <a:extLst>
              <a:ext uri="{FF2B5EF4-FFF2-40B4-BE49-F238E27FC236}">
                <a16:creationId xmlns:a16="http://schemas.microsoft.com/office/drawing/2014/main" id="{E591B53D-A8E2-4F95-A892-E1B04F1308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6900" y="16685"/>
            <a:ext cx="3389719" cy="1899977"/>
          </a:xfrm>
          <a:prstGeom prst="rect">
            <a:avLst/>
          </a:prstGeom>
        </p:spPr>
      </p:pic>
    </p:spTree>
    <p:extLst>
      <p:ext uri="{BB962C8B-B14F-4D97-AF65-F5344CB8AC3E}">
        <p14:creationId xmlns:p14="http://schemas.microsoft.com/office/powerpoint/2010/main" val="453882512"/>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8061</TotalTime>
  <Words>1328</Words>
  <Application>Microsoft Office PowerPoint</Application>
  <PresentationFormat>自定义</PresentationFormat>
  <Paragraphs>201</Paragraphs>
  <Slides>26</Slides>
  <Notes>17</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3</vt:i4>
      </vt:variant>
      <vt:variant>
        <vt:lpstr>幻灯片标题</vt:lpstr>
      </vt:variant>
      <vt:variant>
        <vt:i4>26</vt:i4>
      </vt:variant>
    </vt:vector>
  </HeadingPairs>
  <TitlesOfParts>
    <vt:vector size="39" baseType="lpstr">
      <vt:lpstr>굴림</vt:lpstr>
      <vt:lpstr>黑体</vt:lpstr>
      <vt:lpstr>华文中宋</vt:lpstr>
      <vt:lpstr>宋体</vt:lpstr>
      <vt:lpstr>微软雅黑</vt:lpstr>
      <vt:lpstr>Arial</vt:lpstr>
      <vt:lpstr>Calibri</vt:lpstr>
      <vt:lpstr>Times New Roman</vt:lpstr>
      <vt:lpstr>Wingdings</vt:lpstr>
      <vt:lpstr>Office Theme</vt:lpstr>
      <vt:lpstr>Image</vt:lpstr>
      <vt:lpstr>Equation</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my</cp:lastModifiedBy>
  <cp:revision>304</cp:revision>
  <dcterms:created xsi:type="dcterms:W3CDTF">2006-08-16T00:00:00Z</dcterms:created>
  <dcterms:modified xsi:type="dcterms:W3CDTF">2023-07-23T08:06:26Z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